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558" r:id="rId5"/>
    <p:sldId id="612" r:id="rId6"/>
    <p:sldId id="660" r:id="rId7"/>
    <p:sldId id="656" r:id="rId8"/>
    <p:sldId id="559" r:id="rId9"/>
    <p:sldId id="566" r:id="rId10"/>
    <p:sldId id="578" r:id="rId11"/>
    <p:sldId id="573" r:id="rId12"/>
    <p:sldId id="516" r:id="rId13"/>
    <p:sldId id="659" r:id="rId14"/>
    <p:sldId id="642" r:id="rId15"/>
    <p:sldId id="643" r:id="rId16"/>
    <p:sldId id="627" r:id="rId17"/>
    <p:sldId id="687" r:id="rId18"/>
    <p:sldId id="652" r:id="rId19"/>
    <p:sldId id="644" r:id="rId20"/>
    <p:sldId id="683" r:id="rId21"/>
    <p:sldId id="665" r:id="rId22"/>
    <p:sldId id="682" r:id="rId23"/>
    <p:sldId id="673" r:id="rId24"/>
    <p:sldId id="618" r:id="rId25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rsten Schulze" initials="TS" lastIdx="4" clrIdx="0">
    <p:extLst>
      <p:ext uri="{19B8F6BF-5375-455C-9EA6-DF929625EA0E}">
        <p15:presenceInfo xmlns:p15="http://schemas.microsoft.com/office/powerpoint/2012/main" userId="S-1-5-21-1461223816-1316628144-1432544923-6181" providerId="AD"/>
      </p:ext>
    </p:extLst>
  </p:cmAuthor>
  <p:cmAuthor id="2" name="BMLEH Referat 525 JC" initials="JC" lastIdx="34" clrIdx="1">
    <p:extLst>
      <p:ext uri="{19B8F6BF-5375-455C-9EA6-DF929625EA0E}">
        <p15:presenceInfo xmlns:p15="http://schemas.microsoft.com/office/powerpoint/2012/main" userId="BMLEH Referat 525 JC" providerId="None"/>
      </p:ext>
    </p:extLst>
  </p:cmAuthor>
  <p:cmAuthor id="3" name="Torsten Schulze" initials="TS [2]" lastIdx="17" clrIdx="2">
    <p:extLst>
      <p:ext uri="{19B8F6BF-5375-455C-9EA6-DF929625EA0E}">
        <p15:presenceInfo xmlns:p15="http://schemas.microsoft.com/office/powerpoint/2012/main" userId="Torsten Schulz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8D245F3-FB86-4532-AC53-8C71CB2999B6}" type="datetimeFigureOut">
              <a:rPr lang="de-DE" smtClean="0"/>
              <a:t>05.03.2026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C0C39AFE-424A-4221-BCC2-58505F13C2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25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992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18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775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19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32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21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87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95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4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07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6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2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7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475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5067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9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354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4" defTabSz="947684">
              <a:defRPr/>
            </a:pPr>
            <a:endParaRPr lang="de-DE" sz="11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7684">
              <a:defRPr/>
            </a:pPr>
            <a:fld id="{DD8A562C-CF5F-498A-A34C-F7FA9804374D}" type="slidenum">
              <a:rPr lang="de-DE">
                <a:solidFill>
                  <a:prstClr val="black"/>
                </a:solidFill>
                <a:latin typeface="Calibri"/>
              </a:rPr>
              <a:pPr defTabSz="947684">
                <a:defRPr/>
              </a:pPr>
              <a:t>10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68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04998" y="2009326"/>
            <a:ext cx="11211231" cy="49696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400" baseline="0"/>
            </a:lvl1pPr>
          </a:lstStyle>
          <a:p>
            <a:r>
              <a:rPr lang="de-DE" sz="3400">
                <a:solidFill>
                  <a:schemeClr val="tx2"/>
                </a:solidFill>
                <a:latin typeface="Calibri" pitchFamily="34" charset="0"/>
              </a:rPr>
              <a:t>Untertitel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00770" y="1508535"/>
            <a:ext cx="11211231" cy="552314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36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/>
              <a:t>Environmental risk assessments in the context of marine spatial management: Current approaches and some perspectives</a:t>
            </a:r>
            <a:endParaRPr lang="de-DE" sz="2800"/>
          </a:p>
        </p:txBody>
      </p:sp>
      <p:sp>
        <p:nvSpPr>
          <p:cNvPr id="7" name="Rechteck 6"/>
          <p:cNvSpPr/>
          <p:nvPr userDrawn="1"/>
        </p:nvSpPr>
        <p:spPr>
          <a:xfrm>
            <a:off x="480000" y="3456000"/>
            <a:ext cx="11232000" cy="34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80000" y="6156000"/>
            <a:ext cx="3744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224000" y="6156000"/>
            <a:ext cx="3744000" cy="70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7968000" y="6156000"/>
            <a:ext cx="3744000" cy="7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224000" y="3456000"/>
            <a:ext cx="7488767" cy="27000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15248" y="2708921"/>
            <a:ext cx="11196752" cy="26987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16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513373" y="2996953"/>
            <a:ext cx="11198628" cy="26987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16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600" b="0" i="0" kern="12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600" b="0" i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pic>
        <p:nvPicPr>
          <p:cNvPr id="16" name="Picture 2" descr="C:\Dokumente und Einstellungen\Eva2\Desktop\THUENEN\THUENEN_Markenzeichen\Screen\THUENEN_Web.gif">
            <a:extLst>
              <a:ext uri="{FF2B5EF4-FFF2-40B4-BE49-F238E27FC236}">
                <a16:creationId xmlns:a16="http://schemas.microsoft.com/office/drawing/2014/main" id="{86067A9D-19F1-4231-B552-EF63EB679B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80008" y="162000"/>
            <a:ext cx="2304256" cy="921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55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-20320"/>
            <a:ext cx="12192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1508125"/>
            <a:ext cx="11184619" cy="1560836"/>
          </a:xfrm>
        </p:spPr>
        <p:txBody>
          <a:bodyPr/>
          <a:lstStyle>
            <a:lvl1pPr>
              <a:lnSpc>
                <a:spcPct val="100000"/>
              </a:lnSpc>
              <a:defRPr sz="2800" b="1"/>
            </a:lvl1pPr>
            <a:lvl2pPr marL="432000">
              <a:lnSpc>
                <a:spcPct val="100000"/>
              </a:lnSpc>
              <a:spcAft>
                <a:spcPts val="600"/>
              </a:spcAft>
              <a:defRPr sz="2400" b="0"/>
            </a:lvl2pPr>
            <a:lvl3pPr marL="648000">
              <a:lnSpc>
                <a:spcPct val="100000"/>
              </a:lnSpc>
              <a:defRPr/>
            </a:lvl3pPr>
          </a:lstStyle>
          <a:p>
            <a:pPr>
              <a:lnSpc>
                <a:spcPct val="100000"/>
              </a:lnSpc>
            </a:pPr>
            <a:r>
              <a:rPr lang="de-DE"/>
              <a:t>Dieser Text steht für die erste Ebene</a:t>
            </a:r>
          </a:p>
          <a:p>
            <a:pPr lvl="1"/>
            <a:r>
              <a:rPr lang="de-DE"/>
              <a:t>Hier der Text für die zweite Ebene</a:t>
            </a:r>
          </a:p>
          <a:p>
            <a:pPr lvl="2"/>
            <a:r>
              <a:rPr lang="de-DE"/>
              <a:t>Und hier der Text für Ebene drei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6208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20320"/>
            <a:ext cx="12192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einzeilig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480000" y="1506684"/>
            <a:ext cx="5472000" cy="26784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6240000" y="1508125"/>
            <a:ext cx="5472000" cy="43706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4263525"/>
            <a:ext cx="5472000" cy="218008"/>
          </a:xfrm>
        </p:spPr>
        <p:txBody>
          <a:bodyPr>
            <a:sp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118010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-20320"/>
            <a:ext cx="12192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0000" y="522000"/>
            <a:ext cx="11233149" cy="486000"/>
          </a:xfrm>
        </p:spPr>
        <p:txBody>
          <a:bodyPr anchor="b" anchorCtr="0"/>
          <a:lstStyle>
            <a:lvl1pPr>
              <a:lnSpc>
                <a:spcPts val="3500"/>
              </a:lnSpc>
              <a:spcAft>
                <a:spcPts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Hier steht die zweite Zeile der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4320000" y="1508125"/>
            <a:ext cx="7392000" cy="43706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80000" y="1503196"/>
            <a:ext cx="3556800" cy="3690000"/>
          </a:xfrm>
        </p:spPr>
        <p:txBody>
          <a:bodyPr/>
          <a:lstStyle/>
          <a:p>
            <a:endParaRPr lang="de-DE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80000" y="5275125"/>
            <a:ext cx="3556800" cy="720000"/>
          </a:xfrm>
        </p:spPr>
        <p:txBody>
          <a:bodyPr>
            <a:no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/>
              <a:t>Hier kann eine Bildunterschrift stehen</a:t>
            </a:r>
          </a:p>
        </p:txBody>
      </p:sp>
    </p:spTree>
    <p:extLst>
      <p:ext uri="{BB962C8B-B14F-4D97-AF65-F5344CB8AC3E}">
        <p14:creationId xmlns:p14="http://schemas.microsoft.com/office/powerpoint/2010/main" val="388585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576741" y="-54768"/>
            <a:ext cx="12192000" cy="6912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480000" y="3456000"/>
            <a:ext cx="11232000" cy="340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480000" y="6156000"/>
            <a:ext cx="3744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7968000" y="6156000"/>
            <a:ext cx="3744000" cy="7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4224000" y="3456000"/>
            <a:ext cx="7488767" cy="2700000"/>
          </a:xfrm>
        </p:spPr>
        <p:txBody>
          <a:bodyPr/>
          <a:lstStyle/>
          <a:p>
            <a:endParaRPr lang="de-DE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719667" y="6275664"/>
            <a:ext cx="3254627" cy="5377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>
                <a:solidFill>
                  <a:prstClr val="white"/>
                </a:solidFill>
              </a:rPr>
              <a:t>Reykjavik</a:t>
            </a:r>
            <a:br>
              <a:rPr lang="de-DE" sz="1400" b="1">
                <a:solidFill>
                  <a:prstClr val="white"/>
                </a:solidFill>
              </a:rPr>
            </a:br>
            <a:r>
              <a:rPr lang="de-DE" sz="1400" b="1">
                <a:solidFill>
                  <a:prstClr val="white"/>
                </a:solidFill>
              </a:rPr>
              <a:t>23. September 2013</a:t>
            </a:r>
          </a:p>
          <a:p>
            <a:endParaRPr lang="de-DE" sz="1400" b="1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2" y="1655330"/>
            <a:ext cx="11197649" cy="576263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3400" b="1" kern="1200" baseline="0" dirty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/>
              <a:t>Kapitel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4352" y="2117698"/>
            <a:ext cx="11197649" cy="55562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3400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91326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504998" y="2009326"/>
            <a:ext cx="11211231" cy="496961"/>
          </a:xfrm>
        </p:spPr>
        <p:txBody>
          <a:bodyPr lIns="109728"/>
          <a:lstStyle>
            <a:lvl1pPr>
              <a:lnSpc>
                <a:spcPct val="100000"/>
              </a:lnSpc>
              <a:spcAft>
                <a:spcPts val="0"/>
              </a:spcAft>
              <a:defRPr sz="3400" baseline="0"/>
            </a:lvl1pPr>
          </a:lstStyle>
          <a:p>
            <a:r>
              <a:rPr lang="de-DE"/>
              <a:t>Hier könnte stehen: Für weitere Informationen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00770" y="1508535"/>
            <a:ext cx="11211231" cy="552314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3400" b="1" kern="120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/>
              <a:t>Dies könnte der Abschlusstext sein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480000" y="3456000"/>
            <a:ext cx="11232000" cy="34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480000" y="6156000"/>
            <a:ext cx="3744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224000" y="6156000"/>
            <a:ext cx="3744000" cy="70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7968000" y="6156000"/>
            <a:ext cx="3744000" cy="7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7968001" y="3456000"/>
            <a:ext cx="3744767" cy="2700000"/>
          </a:xfrm>
        </p:spPr>
        <p:txBody>
          <a:bodyPr/>
          <a:lstStyle/>
          <a:p>
            <a:endParaRPr lang="de-DE"/>
          </a:p>
        </p:txBody>
      </p:sp>
      <p:pic>
        <p:nvPicPr>
          <p:cNvPr id="25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000" y="162001"/>
            <a:ext cx="3072341" cy="921703"/>
          </a:xfrm>
          <a:prstGeom prst="rect">
            <a:avLst/>
          </a:prstGeom>
          <a:noFill/>
        </p:spPr>
      </p:pic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515248" y="2708921"/>
            <a:ext cx="5580752" cy="26987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16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vorname.nachname@ti.bund.de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513373" y="2996953"/>
            <a:ext cx="11198628" cy="26987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16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de-DE" sz="1600" b="0" i="0" kern="12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Thünen-Institut</a:t>
            </a:r>
            <a:r>
              <a:rPr lang="de-DE" sz="1600" b="0" i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 für XXX</a:t>
            </a:r>
          </a:p>
        </p:txBody>
      </p:sp>
      <p:sp>
        <p:nvSpPr>
          <p:cNvPr id="18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6077419" y="2708921"/>
            <a:ext cx="5580752" cy="269875"/>
          </a:xfrm>
        </p:spPr>
        <p:txBody>
          <a:bodyPr lIns="109728"/>
          <a:lstStyle>
            <a:lvl1pPr marL="0" algn="l" defTabSz="914400" rtl="0" eaLnBrk="1" latinLnBrk="0" hangingPunct="1">
              <a:lnSpc>
                <a:spcPct val="100000"/>
              </a:lnSpc>
              <a:defRPr lang="de-DE" sz="1600" b="1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/>
              <a:t>www.ti.bund.de</a:t>
            </a:r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20"/>
          </p:nvPr>
        </p:nvSpPr>
        <p:spPr>
          <a:xfrm>
            <a:off x="4223234" y="3456000"/>
            <a:ext cx="3744767" cy="2700000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14"/>
          <p:cNvSpPr>
            <a:spLocks noGrp="1"/>
          </p:cNvSpPr>
          <p:nvPr>
            <p:ph type="pic" sz="quarter" idx="21"/>
          </p:nvPr>
        </p:nvSpPr>
        <p:spPr>
          <a:xfrm>
            <a:off x="479234" y="3456000"/>
            <a:ext cx="3744767" cy="2700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16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3" y="-18835"/>
            <a:ext cx="12192000" cy="68580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6156000"/>
            <a:ext cx="12192000" cy="7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8944" y="6291541"/>
            <a:ext cx="1293349" cy="183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>
                <a:solidFill>
                  <a:prstClr val="black">
                    <a:lumMod val="50000"/>
                    <a:lumOff val="50000"/>
                  </a:prstClr>
                </a:solidFill>
              </a:rPr>
              <a:t>Page </a:t>
            </a:r>
            <a:fld id="{3FE2E321-9699-4537-B4F6-C35DF19B42AC}" type="slidenum">
              <a:rPr lang="de-DE" sz="1400" b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‹Nr.›</a:t>
            </a:fld>
            <a:r>
              <a:rPr lang="de-DE" sz="1400" b="1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80000" y="0"/>
            <a:ext cx="11232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7382" y="1268760"/>
            <a:ext cx="11137237" cy="46805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de-DE"/>
              <a:t>Dieser Text steht für die erste Ebene</a:t>
            </a:r>
          </a:p>
          <a:p>
            <a:pPr lvl="1"/>
            <a:r>
              <a:rPr lang="de-DE"/>
              <a:t>Hier der Text für die zweite Ebene</a:t>
            </a:r>
          </a:p>
          <a:p>
            <a:pPr lvl="2"/>
            <a:r>
              <a:rPr lang="de-DE"/>
              <a:t>Und hier der Text für Ebene drei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063552" y="6292800"/>
            <a:ext cx="8088448" cy="27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sz="1400" b="1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1920000" y="6318000"/>
            <a:ext cx="0" cy="360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Dokumente und Einstellungen\Eva2\Desktop\THUENEN\THUENEN_Markenzeichen\Screen\THUENEN_Web.gif">
            <a:extLst>
              <a:ext uri="{FF2B5EF4-FFF2-40B4-BE49-F238E27FC236}">
                <a16:creationId xmlns:a16="http://schemas.microsoft.com/office/drawing/2014/main" id="{45662E79-B01E-4683-BDA7-A244DDDEB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60160" y="6176545"/>
            <a:ext cx="1588145" cy="635258"/>
          </a:xfrm>
          <a:prstGeom prst="rect">
            <a:avLst/>
          </a:prstGeo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B90BAC-C459-4C79-B191-F04341B0983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58225" y="6195148"/>
            <a:ext cx="1870223" cy="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accent2"/>
        </a:buClr>
        <a:buFont typeface="Calibri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tx2"/>
        </a:buClr>
        <a:buFont typeface="Symbol" pitchFamily="18" charset="2"/>
        <a:buChar char="-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6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de.slideshare.net/slideshow/tony-rees-the-csquares-nested-global-grid/101121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jpe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8.png"/><Relationship Id="rId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241E3DA-497A-46CD-8E25-D4406EDCB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Multi Stressor </a:t>
            </a:r>
            <a:r>
              <a:rPr lang="de-DE" err="1"/>
              <a:t>Analyses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European </a:t>
            </a:r>
            <a:r>
              <a:rPr lang="de-DE" err="1"/>
              <a:t>Fisheries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North </a:t>
            </a:r>
            <a:r>
              <a:rPr lang="de-DE" err="1"/>
              <a:t>Sea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E8C474-172B-4B7E-92DD-7450031558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GNSBI: </a:t>
            </a:r>
            <a:r>
              <a:rPr lang="de-DE" err="1"/>
              <a:t>Greater</a:t>
            </a:r>
            <a:r>
              <a:rPr lang="de-DE"/>
              <a:t> North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Basin</a:t>
            </a:r>
            <a:r>
              <a:rPr lang="de-DE"/>
              <a:t> Initiative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B2CA1BD-5F2A-4956-A9BC-2F20989EC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C724F3-784C-4E90-85A8-7700898AFC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248" y="2708921"/>
            <a:ext cx="7837641" cy="269875"/>
          </a:xfrm>
        </p:spPr>
        <p:txBody>
          <a:bodyPr/>
          <a:lstStyle/>
          <a:p>
            <a:r>
              <a:rPr lang="de-DE" b="0"/>
              <a:t>Main </a:t>
            </a:r>
            <a:r>
              <a:rPr lang="de-DE" b="0" err="1"/>
              <a:t>authors</a:t>
            </a:r>
            <a:r>
              <a:rPr lang="de-DE" b="0"/>
              <a:t>: </a:t>
            </a:r>
            <a:r>
              <a:rPr lang="de-DE"/>
              <a:t>Dr. Torsten Schulze, Dr. Casper Kraan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EA3F167-1D06-4D81-BBD1-3C0A82D738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Thünen Institute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Fisheries, Germany</a:t>
            </a:r>
          </a:p>
        </p:txBody>
      </p:sp>
      <p:pic>
        <p:nvPicPr>
          <p:cNvPr id="8" name="Bildplatzhalter 23">
            <a:extLst>
              <a:ext uri="{FF2B5EF4-FFF2-40B4-BE49-F238E27FC236}">
                <a16:creationId xmlns:a16="http://schemas.microsoft.com/office/drawing/2014/main" id="{0B6CEBDD-9B5F-4AE0-853E-BD248A2DB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" t="1691" r="173" b="1297"/>
          <a:stretch/>
        </p:blipFill>
        <p:spPr>
          <a:xfrm>
            <a:off x="4199514" y="3429000"/>
            <a:ext cx="3780731" cy="27646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B716C83-AAD6-4F7B-83A8-6A74970FC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27171" r="21702" b="31040"/>
          <a:stretch/>
        </p:blipFill>
        <p:spPr bwMode="auto">
          <a:xfrm>
            <a:off x="7957652" y="3447516"/>
            <a:ext cx="3754348" cy="2735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1E7DE59-1172-4E47-B89A-EDE29A66C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36561" r="30446" b="18102"/>
          <a:stretch/>
        </p:blipFill>
        <p:spPr>
          <a:xfrm>
            <a:off x="479233" y="3429000"/>
            <a:ext cx="3732524" cy="2755949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9875017-8395-4EE3-B2E3-BCB74800B5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0782" y="6319838"/>
            <a:ext cx="3255433" cy="538162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8DB0283F-D0DC-4640-A9A2-FBBF13FEB023}"/>
              </a:ext>
            </a:extLst>
          </p:cNvPr>
          <p:cNvSpPr txBox="1">
            <a:spLocks/>
          </p:cNvSpPr>
          <p:nvPr/>
        </p:nvSpPr>
        <p:spPr>
          <a:xfrm>
            <a:off x="850781" y="6322182"/>
            <a:ext cx="4915019" cy="538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None/>
              <a:defRPr lang="de-DE" sz="1400" b="1" i="0" kern="1200" baseline="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Calibri" pitchFamily="34" charset="0"/>
              <a:buChar char="•"/>
              <a:defRPr sz="20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Symbol" pitchFamily="18" charset="2"/>
              <a:buChar char="-"/>
              <a:defRPr sz="2000" b="0" i="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40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600"/>
              </a:lnSpc>
              <a:spcBef>
                <a:spcPts val="0"/>
              </a:spcBef>
              <a:buFontTx/>
              <a:buNone/>
              <a:defRPr sz="1400" kern="1200" baseline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GNSBI  </a:t>
            </a:r>
            <a:r>
              <a:rPr lang="de-DE" b="0" err="1"/>
              <a:t>stakeholder</a:t>
            </a:r>
            <a:r>
              <a:rPr lang="de-DE" b="0"/>
              <a:t> </a:t>
            </a:r>
            <a:r>
              <a:rPr lang="de-DE" b="0" err="1"/>
              <a:t>workshop</a:t>
            </a:r>
            <a:endParaRPr lang="de-DE"/>
          </a:p>
          <a:p>
            <a:r>
              <a:rPr lang="de-DE" err="1"/>
              <a:t>dd</a:t>
            </a:r>
            <a:r>
              <a:rPr lang="de-DE"/>
              <a:t>. MM 2026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A9D82E3-805C-494E-85C0-7DC18C60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87512" cy="1017869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DD5CAC8-B6F5-4A95-B9D9-DF41E8BD9B41}"/>
              </a:ext>
            </a:extLst>
          </p:cNvPr>
          <p:cNvGrpSpPr/>
          <p:nvPr/>
        </p:nvGrpSpPr>
        <p:grpSpPr>
          <a:xfrm>
            <a:off x="8208426" y="2627888"/>
            <a:ext cx="3281325" cy="505740"/>
            <a:chOff x="8208426" y="2627888"/>
            <a:chExt cx="3281325" cy="50574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A105F51-4801-4191-B651-CCF53EE7F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83084" y="2629628"/>
              <a:ext cx="648000" cy="5040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39E839CD-CF97-469F-964A-D2C555AB4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8809624" y="2627888"/>
              <a:ext cx="648000" cy="504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6DF9874-F408-4CC7-B476-3D6356A7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41751" y="2627888"/>
              <a:ext cx="648000" cy="5040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4D3BC6A-E4B4-48B2-A08E-2A32996AC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08426" y="2629625"/>
              <a:ext cx="573417" cy="496961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1B1EC6C-3C18-4B7F-805C-3B0A8F533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6127" y="2629626"/>
              <a:ext cx="648000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4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GNSBI LTFP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3A7DE1-DD81-4894-B580-9176EE1E4B59}"/>
              </a:ext>
            </a:extLst>
          </p:cNvPr>
          <p:cNvSpPr txBox="1"/>
          <p:nvPr/>
        </p:nvSpPr>
        <p:spPr>
          <a:xfrm>
            <a:off x="4148666" y="3158066"/>
            <a:ext cx="1605761" cy="3527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3600" b="1">
                <a:solidFill>
                  <a:schemeClr val="tx2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6918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10679412" cy="972000"/>
          </a:xfrm>
        </p:spPr>
        <p:txBody>
          <a:bodyPr/>
          <a:lstStyle/>
          <a:p>
            <a:r>
              <a:rPr lang="en-GB"/>
              <a:t>Revenues and </a:t>
            </a:r>
            <a:r>
              <a:rPr lang="de-DE"/>
              <a:t>Stress Level (SL) </a:t>
            </a:r>
            <a:r>
              <a:rPr lang="en-GB"/>
              <a:t>tables per activity</a:t>
            </a:r>
            <a:r>
              <a:rPr lang="de-DE"/>
              <a:t> </a:t>
            </a:r>
            <a:endParaRPr lang="en-GB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A09FDC-AD8C-47F5-83EE-9AE315A07611}"/>
              </a:ext>
            </a:extLst>
          </p:cNvPr>
          <p:cNvSpPr txBox="1"/>
          <p:nvPr/>
        </p:nvSpPr>
        <p:spPr>
          <a:xfrm>
            <a:off x="644456" y="1158531"/>
            <a:ext cx="971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err="1"/>
              <a:t>Period</a:t>
            </a:r>
            <a:r>
              <a:rPr lang="de-DE"/>
              <a:t>:                all </a:t>
            </a:r>
            <a:r>
              <a:rPr lang="de-DE" err="1"/>
              <a:t>Years</a:t>
            </a:r>
            <a:r>
              <a:rPr lang="de-DE"/>
              <a:t>, 2018 – 2022		</a:t>
            </a:r>
            <a:r>
              <a:rPr lang="de-DE" b="1"/>
              <a:t>N </a:t>
            </a:r>
            <a:r>
              <a:rPr lang="de-DE" b="1" err="1"/>
              <a:t>vessels</a:t>
            </a:r>
            <a:r>
              <a:rPr lang="de-DE" b="1"/>
              <a:t> total</a:t>
            </a:r>
            <a:r>
              <a:rPr lang="de-DE"/>
              <a:t>: 1190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6DB0AB-580B-42CF-9F80-CD6EEAD7956A}"/>
              </a:ext>
            </a:extLst>
          </p:cNvPr>
          <p:cNvSpPr txBox="1"/>
          <p:nvPr/>
        </p:nvSpPr>
        <p:spPr>
          <a:xfrm>
            <a:off x="7339006" y="1165727"/>
            <a:ext cx="3086358" cy="278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400" b="1" i="1">
                <a:solidFill>
                  <a:schemeClr val="tx2"/>
                </a:solidFill>
              </a:rPr>
              <a:t>- </a:t>
            </a:r>
            <a:r>
              <a:rPr lang="de-DE" sz="1400" b="1" i="1" err="1">
                <a:solidFill>
                  <a:schemeClr val="tx2"/>
                </a:solidFill>
              </a:rPr>
              <a:t>one</a:t>
            </a:r>
            <a:r>
              <a:rPr lang="de-DE" sz="1400" b="1" i="1">
                <a:solidFill>
                  <a:schemeClr val="tx2"/>
                </a:solidFill>
              </a:rPr>
              <a:t> </a:t>
            </a:r>
            <a:r>
              <a:rPr lang="de-DE" sz="1400" b="1" i="1" err="1">
                <a:solidFill>
                  <a:schemeClr val="tx2"/>
                </a:solidFill>
              </a:rPr>
              <a:t>vessel</a:t>
            </a:r>
            <a:r>
              <a:rPr lang="de-DE" sz="1400" b="1" i="1">
                <a:solidFill>
                  <a:schemeClr val="tx2"/>
                </a:solidFill>
              </a:rPr>
              <a:t> </a:t>
            </a:r>
            <a:r>
              <a:rPr lang="de-DE" sz="1400" b="1" i="1" err="1">
                <a:solidFill>
                  <a:schemeClr val="tx2"/>
                </a:solidFill>
              </a:rPr>
              <a:t>can</a:t>
            </a:r>
            <a:r>
              <a:rPr lang="de-DE" sz="1400" b="1" i="1">
                <a:solidFill>
                  <a:schemeClr val="tx2"/>
                </a:solidFill>
              </a:rPr>
              <a:t> perform </a:t>
            </a:r>
            <a:r>
              <a:rPr lang="de-DE" sz="1400" b="1" i="1" err="1">
                <a:solidFill>
                  <a:schemeClr val="tx2"/>
                </a:solidFill>
              </a:rPr>
              <a:t>several</a:t>
            </a:r>
            <a:r>
              <a:rPr lang="de-DE" sz="1400" b="1" i="1">
                <a:solidFill>
                  <a:schemeClr val="tx2"/>
                </a:solidFill>
              </a:rPr>
              <a:t> </a:t>
            </a:r>
            <a:r>
              <a:rPr lang="de-DE" sz="1400" b="1" i="1" err="1">
                <a:solidFill>
                  <a:schemeClr val="tx2"/>
                </a:solidFill>
              </a:rPr>
              <a:t>activities</a:t>
            </a:r>
            <a:endParaRPr lang="de-DE" sz="1400" b="1" i="1">
              <a:solidFill>
                <a:schemeClr val="tx2"/>
              </a:solidFill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D6D5F5F6-1C1A-4C1B-8541-EF8B2FC96411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F9E48F37-20B9-4104-843B-F744A73BC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C64CAB83-A396-4EA0-AFC8-DFE05906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A7FBEDB5-C2A6-4F42-9434-E7E059B9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A35D4964-AEE1-4578-BBD6-21C1073D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E39C3E6-55EA-4A5C-A36B-8B301375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78537BE-A8F7-4E34-9986-AB47C5835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81126"/>
              </p:ext>
            </p:extLst>
          </p:nvPr>
        </p:nvGraphicFramePr>
        <p:xfrm>
          <a:off x="0" y="2191056"/>
          <a:ext cx="11945760" cy="2628746"/>
        </p:xfrm>
        <a:graphic>
          <a:graphicData uri="http://schemas.openxmlformats.org/drawingml/2006/table">
            <a:tbl>
              <a:tblPr/>
              <a:tblGrid>
                <a:gridCol w="837144">
                  <a:extLst>
                    <a:ext uri="{9D8B030D-6E8A-4147-A177-3AD203B41FA5}">
                      <a16:colId xmlns:a16="http://schemas.microsoft.com/office/drawing/2014/main" val="3477355754"/>
                    </a:ext>
                  </a:extLst>
                </a:gridCol>
                <a:gridCol w="1180842">
                  <a:extLst>
                    <a:ext uri="{9D8B030D-6E8A-4147-A177-3AD203B41FA5}">
                      <a16:colId xmlns:a16="http://schemas.microsoft.com/office/drawing/2014/main" val="1849388414"/>
                    </a:ext>
                  </a:extLst>
                </a:gridCol>
                <a:gridCol w="1255341">
                  <a:extLst>
                    <a:ext uri="{9D8B030D-6E8A-4147-A177-3AD203B41FA5}">
                      <a16:colId xmlns:a16="http://schemas.microsoft.com/office/drawing/2014/main" val="4065674288"/>
                    </a:ext>
                  </a:extLst>
                </a:gridCol>
                <a:gridCol w="1109921">
                  <a:extLst>
                    <a:ext uri="{9D8B030D-6E8A-4147-A177-3AD203B41FA5}">
                      <a16:colId xmlns:a16="http://schemas.microsoft.com/office/drawing/2014/main" val="3932135078"/>
                    </a:ext>
                  </a:extLst>
                </a:gridCol>
                <a:gridCol w="1025266">
                  <a:extLst>
                    <a:ext uri="{9D8B030D-6E8A-4147-A177-3AD203B41FA5}">
                      <a16:colId xmlns:a16="http://schemas.microsoft.com/office/drawing/2014/main" val="2584437855"/>
                    </a:ext>
                  </a:extLst>
                </a:gridCol>
                <a:gridCol w="1025266">
                  <a:extLst>
                    <a:ext uri="{9D8B030D-6E8A-4147-A177-3AD203B41FA5}">
                      <a16:colId xmlns:a16="http://schemas.microsoft.com/office/drawing/2014/main" val="1294377200"/>
                    </a:ext>
                  </a:extLst>
                </a:gridCol>
                <a:gridCol w="1025266">
                  <a:extLst>
                    <a:ext uri="{9D8B030D-6E8A-4147-A177-3AD203B41FA5}">
                      <a16:colId xmlns:a16="http://schemas.microsoft.com/office/drawing/2014/main" val="3712846441"/>
                    </a:ext>
                  </a:extLst>
                </a:gridCol>
                <a:gridCol w="902986">
                  <a:extLst>
                    <a:ext uri="{9D8B030D-6E8A-4147-A177-3AD203B41FA5}">
                      <a16:colId xmlns:a16="http://schemas.microsoft.com/office/drawing/2014/main" val="2060677053"/>
                    </a:ext>
                  </a:extLst>
                </a:gridCol>
                <a:gridCol w="1025266">
                  <a:extLst>
                    <a:ext uri="{9D8B030D-6E8A-4147-A177-3AD203B41FA5}">
                      <a16:colId xmlns:a16="http://schemas.microsoft.com/office/drawing/2014/main" val="141706324"/>
                    </a:ext>
                  </a:extLst>
                </a:gridCol>
                <a:gridCol w="808926">
                  <a:extLst>
                    <a:ext uri="{9D8B030D-6E8A-4147-A177-3AD203B41FA5}">
                      <a16:colId xmlns:a16="http://schemas.microsoft.com/office/drawing/2014/main" val="2059784804"/>
                    </a:ext>
                  </a:extLst>
                </a:gridCol>
                <a:gridCol w="1025266">
                  <a:extLst>
                    <a:ext uri="{9D8B030D-6E8A-4147-A177-3AD203B41FA5}">
                      <a16:colId xmlns:a16="http://schemas.microsoft.com/office/drawing/2014/main" val="4037925946"/>
                    </a:ext>
                  </a:extLst>
                </a:gridCol>
                <a:gridCol w="724270">
                  <a:extLst>
                    <a:ext uri="{9D8B030D-6E8A-4147-A177-3AD203B41FA5}">
                      <a16:colId xmlns:a16="http://schemas.microsoft.com/office/drawing/2014/main" val="477684656"/>
                    </a:ext>
                  </a:extLst>
                </a:gridCol>
              </a:tblGrid>
              <a:tr h="21269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  <a:endParaRPr lang="de-D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TBC</a:t>
                      </a:r>
                    </a:p>
                  </a:txBody>
                  <a:tcPr marL="3759" marR="3759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TBB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DTD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DSN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PGE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PGO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PTS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15591"/>
                  </a:ext>
                </a:extLst>
              </a:tr>
              <a:tr h="16180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vessels</a:t>
                      </a: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de-DE" sz="1200" b="0" i="1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analyses</a:t>
                      </a:r>
                      <a:endParaRPr lang="de-DE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54981"/>
                  </a:ext>
                </a:extLst>
              </a:tr>
              <a:tr h="203025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 </a:t>
                      </a:r>
                      <a:b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de-DE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</a:t>
                      </a: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759" marR="3759" marT="37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2 257 249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6 201 481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4 701 006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1 363 710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3 929 158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171 804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1 523 753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18 749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807 370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1 748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640615"/>
                  </a:ext>
                </a:extLst>
              </a:tr>
              <a:tr h="2030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217 400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22 076 634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4 106 424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547 805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2 400 387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288 805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65 823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8 260 291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8095"/>
                  </a:ext>
                </a:extLst>
              </a:tr>
              <a:tr h="2030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NatWnd</a:t>
                      </a:r>
                      <a:endParaRPr lang="de-D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2 474 648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27 774 261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8 751 868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1 902 096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5 712 227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171 804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1 812 558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84 572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9 038 270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1 843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32814"/>
                  </a:ext>
                </a:extLst>
              </a:tr>
              <a:tr h="203025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de-DE" sz="18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SL.rev</a:t>
                      </a: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3759" marR="3759" marT="375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76"/>
                  </a:ext>
                </a:extLst>
              </a:tr>
              <a:tr h="2030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486547"/>
                  </a:ext>
                </a:extLst>
              </a:tr>
              <a:tr h="2030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NatWnd</a:t>
                      </a:r>
                      <a:endParaRPr lang="de-D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59" marR="3759" marT="3759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</a:t>
                      </a:r>
                    </a:p>
                  </a:txBody>
                  <a:tcPr marL="3759" marR="67654" marT="37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15.79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3759" marR="67654" marT="37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896695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B9FF5B85-41B5-4B39-9256-5437FD1AFAAE}"/>
              </a:ext>
            </a:extLst>
          </p:cNvPr>
          <p:cNvSpPr/>
          <p:nvPr/>
        </p:nvSpPr>
        <p:spPr>
          <a:xfrm>
            <a:off x="2110872" y="2191056"/>
            <a:ext cx="1176102" cy="2628746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815C568-DC72-4380-B064-46B6263A8FAB}"/>
              </a:ext>
            </a:extLst>
          </p:cNvPr>
          <p:cNvGrpSpPr/>
          <p:nvPr/>
        </p:nvGrpSpPr>
        <p:grpSpPr>
          <a:xfrm>
            <a:off x="2298387" y="1706303"/>
            <a:ext cx="9593525" cy="430887"/>
            <a:chOff x="2631962" y="2666611"/>
            <a:chExt cx="9329612" cy="430887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C7857BB9-9C03-4F69-A4FE-9BF9BC64C626}"/>
                </a:ext>
              </a:extLst>
            </p:cNvPr>
            <p:cNvSpPr txBox="1"/>
            <p:nvPr/>
          </p:nvSpPr>
          <p:spPr>
            <a:xfrm>
              <a:off x="2631962" y="2703035"/>
              <a:ext cx="83089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>
                  <a:solidFill>
                    <a:schemeClr val="tx2"/>
                  </a:solidFill>
                </a:rPr>
                <a:t>TB</a:t>
              </a:r>
              <a:r>
                <a:rPr lang="de-DE" sz="1100">
                  <a:solidFill>
                    <a:schemeClr val="tx2"/>
                  </a:solidFill>
                </a:rPr>
                <a:t>B </a:t>
              </a:r>
              <a:r>
                <a:rPr lang="de-DE" sz="1100" err="1">
                  <a:solidFill>
                    <a:schemeClr val="tx2"/>
                  </a:solidFill>
                </a:rPr>
                <a:t>targetting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C</a:t>
              </a:r>
              <a:r>
                <a:rPr lang="de-DE" sz="1100" err="1">
                  <a:solidFill>
                    <a:schemeClr val="tx2"/>
                  </a:solidFill>
                </a:rPr>
                <a:t>.crangon</a:t>
              </a:r>
              <a:endParaRPr lang="de-DE" sz="1100">
                <a:solidFill>
                  <a:schemeClr val="tx2"/>
                </a:solidFill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DF680B0C-49B7-459A-8057-9DDCD3121AA6}"/>
                </a:ext>
              </a:extLst>
            </p:cNvPr>
            <p:cNvSpPr txBox="1"/>
            <p:nvPr/>
          </p:nvSpPr>
          <p:spPr>
            <a:xfrm>
              <a:off x="3446780" y="2666611"/>
              <a:ext cx="146610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100" b="1">
                  <a:solidFill>
                    <a:schemeClr val="tx2"/>
                  </a:solidFill>
                </a:rPr>
                <a:t>T</a:t>
              </a:r>
              <a:r>
                <a:rPr lang="de-DE" sz="1100">
                  <a:solidFill>
                    <a:schemeClr val="tx2"/>
                  </a:solidFill>
                </a:rPr>
                <a:t>rawls </a:t>
              </a:r>
              <a:r>
                <a:rPr lang="de-DE" sz="1100" b="1">
                  <a:solidFill>
                    <a:schemeClr val="tx2"/>
                  </a:solidFill>
                </a:rPr>
                <a:t>B</a:t>
              </a:r>
              <a:r>
                <a:rPr lang="de-DE" sz="1100">
                  <a:solidFill>
                    <a:schemeClr val="tx2"/>
                  </a:solidFill>
                </a:rPr>
                <a:t>ottom </a:t>
              </a:r>
            </a:p>
            <a:p>
              <a:pPr algn="ctr"/>
              <a:r>
                <a:rPr lang="de-DE" sz="1100" b="1">
                  <a:solidFill>
                    <a:schemeClr val="tx2"/>
                  </a:solidFill>
                </a:rPr>
                <a:t>B</a:t>
              </a:r>
              <a:r>
                <a:rPr lang="de-DE" sz="1100">
                  <a:solidFill>
                    <a:schemeClr val="tx2"/>
                  </a:solidFill>
                </a:rPr>
                <a:t>eam </a:t>
              </a:r>
              <a:r>
                <a:rPr lang="de-DE" sz="1100" err="1">
                  <a:solidFill>
                    <a:schemeClr val="tx2"/>
                  </a:solidFill>
                </a:rPr>
                <a:t>remaining</a:t>
              </a:r>
              <a:endParaRPr lang="de-DE" sz="1100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8B66B7D0-D257-4109-A483-EA80D6492350}"/>
                </a:ext>
              </a:extLst>
            </p:cNvPr>
            <p:cNvSpPr txBox="1"/>
            <p:nvPr/>
          </p:nvSpPr>
          <p:spPr>
            <a:xfrm>
              <a:off x="4697757" y="2706018"/>
              <a:ext cx="92599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D</a:t>
              </a:r>
              <a:r>
                <a:rPr lang="de-DE" sz="1100" err="1">
                  <a:solidFill>
                    <a:schemeClr val="tx2"/>
                  </a:solidFill>
                </a:rPr>
                <a:t>emersal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  <a:r>
                <a:rPr lang="de-DE" sz="1100" b="1">
                  <a:solidFill>
                    <a:schemeClr val="tx2"/>
                  </a:solidFill>
                </a:rPr>
                <a:t>T</a:t>
              </a:r>
              <a:r>
                <a:rPr lang="de-DE" sz="1100">
                  <a:solidFill>
                    <a:schemeClr val="tx2"/>
                  </a:solidFill>
                </a:rPr>
                <a:t>rawls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>
                  <a:solidFill>
                    <a:schemeClr val="tx2"/>
                  </a:solidFill>
                </a:rPr>
                <a:t>and </a:t>
              </a:r>
              <a:r>
                <a:rPr lang="de-DE" sz="1100" b="1">
                  <a:solidFill>
                    <a:schemeClr val="tx2"/>
                  </a:solidFill>
                </a:rPr>
                <a:t>D</a:t>
              </a:r>
              <a:r>
                <a:rPr lang="de-DE" sz="1100">
                  <a:solidFill>
                    <a:schemeClr val="tx2"/>
                  </a:solidFill>
                </a:rPr>
                <a:t>redges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F638D6FC-FDF1-4714-8506-1FADC03A5568}"/>
                </a:ext>
              </a:extLst>
            </p:cNvPr>
            <p:cNvSpPr txBox="1"/>
            <p:nvPr/>
          </p:nvSpPr>
          <p:spPr>
            <a:xfrm>
              <a:off x="5921588" y="2705356"/>
              <a:ext cx="56120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D</a:t>
              </a:r>
              <a:r>
                <a:rPr lang="de-DE" sz="1100" err="1">
                  <a:solidFill>
                    <a:schemeClr val="tx2"/>
                  </a:solidFill>
                </a:rPr>
                <a:t>emersal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S</a:t>
              </a:r>
              <a:r>
                <a:rPr lang="de-DE" sz="1100" err="1">
                  <a:solidFill>
                    <a:schemeClr val="tx2"/>
                  </a:solidFill>
                </a:rPr>
                <a:t>ei</a:t>
              </a:r>
              <a:r>
                <a:rPr lang="de-DE" sz="1100" b="1" err="1">
                  <a:solidFill>
                    <a:schemeClr val="tx2"/>
                  </a:solidFill>
                </a:rPr>
                <a:t>N</a:t>
              </a:r>
              <a:r>
                <a:rPr lang="de-DE" sz="1100" err="1">
                  <a:solidFill>
                    <a:schemeClr val="tx2"/>
                  </a:solidFill>
                </a:rPr>
                <a:t>es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4112BB4F-B417-4B12-AF1A-6B7E5313B7D4}"/>
                </a:ext>
              </a:extLst>
            </p:cNvPr>
            <p:cNvSpPr txBox="1"/>
            <p:nvPr/>
          </p:nvSpPr>
          <p:spPr>
            <a:xfrm>
              <a:off x="6945901" y="2689551"/>
              <a:ext cx="47858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SAN</a:t>
              </a:r>
              <a:r>
                <a:rPr lang="de-DE" sz="1100" err="1">
                  <a:solidFill>
                    <a:schemeClr val="tx2"/>
                  </a:solidFill>
                </a:rPr>
                <a:t>deel</a:t>
              </a:r>
              <a:endParaRPr lang="de-DE" sz="11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100" err="1">
                  <a:solidFill>
                    <a:schemeClr val="tx2"/>
                  </a:solidFill>
                </a:rPr>
                <a:t>fishery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F2A02D0-77E1-4FA6-8229-9EB8F90B9585}"/>
                </a:ext>
              </a:extLst>
            </p:cNvPr>
            <p:cNvSpPr txBox="1"/>
            <p:nvPr/>
          </p:nvSpPr>
          <p:spPr>
            <a:xfrm>
              <a:off x="7865763" y="2689551"/>
              <a:ext cx="53938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PAN</a:t>
              </a:r>
              <a:r>
                <a:rPr lang="de-DE" sz="1100" err="1">
                  <a:solidFill>
                    <a:schemeClr val="tx2"/>
                  </a:solidFill>
                </a:rPr>
                <a:t>dalus</a:t>
              </a:r>
              <a:endParaRPr lang="de-DE" sz="11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100" err="1">
                  <a:solidFill>
                    <a:schemeClr val="tx2"/>
                  </a:solidFill>
                </a:rPr>
                <a:t>fishery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07B64EBE-45D8-40A2-BEAF-A8EAC0C10222}"/>
                </a:ext>
              </a:extLst>
            </p:cNvPr>
            <p:cNvSpPr txBox="1"/>
            <p:nvPr/>
          </p:nvSpPr>
          <p:spPr>
            <a:xfrm>
              <a:off x="8669547" y="2689551"/>
              <a:ext cx="79192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>
                  <a:solidFill>
                    <a:schemeClr val="tx2"/>
                  </a:solidFill>
                </a:rPr>
                <a:t>P</a:t>
              </a:r>
              <a:r>
                <a:rPr lang="de-DE" sz="1100">
                  <a:solidFill>
                    <a:schemeClr val="tx2"/>
                  </a:solidFill>
                </a:rPr>
                <a:t>assive </a:t>
              </a:r>
              <a:r>
                <a:rPr lang="de-DE" sz="1100" b="1">
                  <a:solidFill>
                    <a:schemeClr val="tx2"/>
                  </a:solidFill>
                </a:rPr>
                <a:t>G</a:t>
              </a:r>
              <a:r>
                <a:rPr lang="de-DE" sz="1100">
                  <a:solidFill>
                    <a:schemeClr val="tx2"/>
                  </a:solidFill>
                </a:rPr>
                <a:t>ears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E</a:t>
              </a:r>
              <a:r>
                <a:rPr lang="de-DE" sz="1100" err="1">
                  <a:solidFill>
                    <a:schemeClr val="tx2"/>
                  </a:solidFill>
                </a:rPr>
                <a:t>ntangling</a:t>
              </a:r>
              <a:endParaRPr lang="de-DE" sz="1100">
                <a:solidFill>
                  <a:schemeClr val="tx2"/>
                </a:solidFill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C1B01232-05A8-4EAB-BAAA-EF03AF6AC4FB}"/>
                </a:ext>
              </a:extLst>
            </p:cNvPr>
            <p:cNvSpPr txBox="1"/>
            <p:nvPr/>
          </p:nvSpPr>
          <p:spPr>
            <a:xfrm>
              <a:off x="9543091" y="2689551"/>
              <a:ext cx="79192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>
                  <a:solidFill>
                    <a:schemeClr val="tx2"/>
                  </a:solidFill>
                </a:rPr>
                <a:t>P</a:t>
              </a:r>
              <a:r>
                <a:rPr lang="de-DE" sz="1100">
                  <a:solidFill>
                    <a:schemeClr val="tx2"/>
                  </a:solidFill>
                </a:rPr>
                <a:t>assive </a:t>
              </a:r>
              <a:r>
                <a:rPr lang="de-DE" sz="1100" b="1">
                  <a:solidFill>
                    <a:schemeClr val="tx2"/>
                  </a:solidFill>
                </a:rPr>
                <a:t>G</a:t>
              </a:r>
              <a:r>
                <a:rPr lang="de-DE" sz="1100">
                  <a:solidFill>
                    <a:schemeClr val="tx2"/>
                  </a:solidFill>
                </a:rPr>
                <a:t>ears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O</a:t>
              </a:r>
              <a:r>
                <a:rPr lang="de-DE" sz="1100" err="1">
                  <a:solidFill>
                    <a:schemeClr val="tx2"/>
                  </a:solidFill>
                </a:rPr>
                <a:t>thers</a:t>
              </a:r>
              <a:endParaRPr lang="de-DE" sz="1100">
                <a:solidFill>
                  <a:schemeClr val="tx2"/>
                </a:solidFill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1E14DD4-3C27-4B36-8BAF-BE9914A064BD}"/>
                </a:ext>
              </a:extLst>
            </p:cNvPr>
            <p:cNvSpPr txBox="1"/>
            <p:nvPr/>
          </p:nvSpPr>
          <p:spPr>
            <a:xfrm>
              <a:off x="10385899" y="2694198"/>
              <a:ext cx="81842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 b="1" err="1">
                  <a:solidFill>
                    <a:schemeClr val="tx2"/>
                  </a:solidFill>
                </a:rPr>
                <a:t>P</a:t>
              </a:r>
              <a:r>
                <a:rPr lang="de-DE" sz="1100" err="1">
                  <a:solidFill>
                    <a:schemeClr val="tx2"/>
                  </a:solidFill>
                </a:rPr>
                <a:t>elagic</a:t>
              </a:r>
              <a:r>
                <a:rPr lang="de-DE" sz="1100">
                  <a:solidFill>
                    <a:schemeClr val="tx2"/>
                  </a:solidFill>
                </a:rPr>
                <a:t> </a:t>
              </a:r>
              <a:r>
                <a:rPr lang="de-DE" sz="1100" b="1">
                  <a:solidFill>
                    <a:schemeClr val="tx2"/>
                  </a:solidFill>
                </a:rPr>
                <a:t>T</a:t>
              </a:r>
              <a:r>
                <a:rPr lang="de-DE" sz="1100">
                  <a:solidFill>
                    <a:schemeClr val="tx2"/>
                  </a:solidFill>
                </a:rPr>
                <a:t>rawls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100">
                  <a:solidFill>
                    <a:schemeClr val="tx2"/>
                  </a:solidFill>
                </a:rPr>
                <a:t>and </a:t>
              </a:r>
              <a:r>
                <a:rPr lang="de-DE" sz="1100" b="1">
                  <a:solidFill>
                    <a:schemeClr val="tx2"/>
                  </a:solidFill>
                </a:rPr>
                <a:t>S</a:t>
              </a:r>
              <a:r>
                <a:rPr lang="de-DE" sz="1100">
                  <a:solidFill>
                    <a:schemeClr val="tx2"/>
                  </a:solidFill>
                </a:rPr>
                <a:t>eines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ABDC862-CC9C-4229-AFB7-2FB0E344195D}"/>
                </a:ext>
              </a:extLst>
            </p:cNvPr>
            <p:cNvSpPr txBox="1"/>
            <p:nvPr/>
          </p:nvSpPr>
          <p:spPr>
            <a:xfrm>
              <a:off x="11436224" y="2689550"/>
              <a:ext cx="52535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100">
                  <a:solidFill>
                    <a:schemeClr val="tx2"/>
                  </a:solidFill>
                </a:rPr>
                <a:t>all </a:t>
              </a:r>
              <a:r>
                <a:rPr lang="de-DE" sz="1100" b="1" err="1">
                  <a:solidFill>
                    <a:schemeClr val="tx2"/>
                  </a:solidFill>
                </a:rPr>
                <a:t>OTH</a:t>
              </a:r>
              <a:r>
                <a:rPr lang="de-DE" sz="1100" err="1">
                  <a:solidFill>
                    <a:schemeClr val="tx2"/>
                  </a:solidFill>
                </a:rPr>
                <a:t>er</a:t>
              </a:r>
              <a:endParaRPr lang="de-DE" sz="11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100" err="1">
                  <a:solidFill>
                    <a:schemeClr val="tx2"/>
                  </a:solidFill>
                </a:rPr>
                <a:t>gears</a:t>
              </a:r>
              <a:endParaRPr lang="de-DE" sz="110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9BCE36A-5A14-4376-AF52-989F57009C60}"/>
              </a:ext>
            </a:extLst>
          </p:cNvPr>
          <p:cNvGrpSpPr/>
          <p:nvPr/>
        </p:nvGrpSpPr>
        <p:grpSpPr>
          <a:xfrm>
            <a:off x="288333" y="2185661"/>
            <a:ext cx="8739508" cy="3739774"/>
            <a:chOff x="288333" y="2185661"/>
            <a:chExt cx="8739508" cy="373977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B87D5B7-C633-4101-BB25-1231971C1A27}"/>
                </a:ext>
              </a:extLst>
            </p:cNvPr>
            <p:cNvSpPr/>
            <p:nvPr/>
          </p:nvSpPr>
          <p:spPr>
            <a:xfrm>
              <a:off x="3293910" y="2191055"/>
              <a:ext cx="1115871" cy="26287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C8D8A57-6660-4470-B00B-C663D8326BB5}"/>
                </a:ext>
              </a:extLst>
            </p:cNvPr>
            <p:cNvSpPr/>
            <p:nvPr/>
          </p:nvSpPr>
          <p:spPr>
            <a:xfrm>
              <a:off x="6432090" y="2185661"/>
              <a:ext cx="1044000" cy="26287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EB9779D-9ADD-4627-ADA6-B1312C6FAA4F}"/>
                </a:ext>
              </a:extLst>
            </p:cNvPr>
            <p:cNvSpPr txBox="1"/>
            <p:nvPr/>
          </p:nvSpPr>
          <p:spPr>
            <a:xfrm>
              <a:off x="288333" y="5151697"/>
              <a:ext cx="8739508" cy="7737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400"/>
                </a:lnSpc>
                <a:spcAft>
                  <a:spcPts val="1200"/>
                </a:spcAft>
              </a:pPr>
              <a:r>
                <a:rPr lang="en-GB" sz="2400" b="1">
                  <a:solidFill>
                    <a:schemeClr val="tx2"/>
                  </a:solidFill>
                  <a:sym typeface="Wingdings" panose="05000000000000000000" pitchFamily="2" charset="2"/>
                </a:rPr>
                <a:t> between specific fisheries </a:t>
              </a:r>
              <a:r>
                <a:rPr lang="en-GB" sz="2400">
                  <a:solidFill>
                    <a:schemeClr val="tx2"/>
                  </a:solidFill>
                  <a:sym typeface="Wingdings" panose="05000000000000000000" pitchFamily="2" charset="2"/>
                </a:rPr>
                <a:t>(gear groups) </a:t>
              </a:r>
              <a:r>
                <a:rPr lang="en-GB" sz="2400" b="1">
                  <a:solidFill>
                    <a:schemeClr val="tx2"/>
                  </a:solidFill>
                  <a:sym typeface="Wingdings" panose="05000000000000000000" pitchFamily="2" charset="2"/>
                </a:rPr>
                <a:t>variation</a:t>
              </a:r>
            </a:p>
            <a:p>
              <a:pPr>
                <a:lnSpc>
                  <a:spcPts val="2400"/>
                </a:lnSpc>
                <a:spcAft>
                  <a:spcPts val="1200"/>
                </a:spcAft>
              </a:pPr>
              <a:r>
                <a:rPr lang="en-GB" sz="2400" b="1">
                  <a:solidFill>
                    <a:schemeClr val="tx2"/>
                  </a:solidFill>
                </a:rPr>
                <a:t> Some gear classes considerably affected by 2030 </a:t>
              </a:r>
              <a:r>
                <a:rPr lang="en-GB" sz="2400">
                  <a:solidFill>
                    <a:schemeClr val="tx2"/>
                  </a:solidFill>
                </a:rPr>
                <a:t>(SL&gt;10%: TBB, SAN)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D072839A-2DB3-41EA-8AAE-952F14EC9910}"/>
                </a:ext>
              </a:extLst>
            </p:cNvPr>
            <p:cNvSpPr/>
            <p:nvPr/>
          </p:nvSpPr>
          <p:spPr>
            <a:xfrm>
              <a:off x="3365781" y="4220308"/>
              <a:ext cx="995204" cy="2243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2F50775-314D-4B13-8486-1931C580C09E}"/>
                </a:ext>
              </a:extLst>
            </p:cNvPr>
            <p:cNvSpPr/>
            <p:nvPr/>
          </p:nvSpPr>
          <p:spPr>
            <a:xfrm>
              <a:off x="6471138" y="3884735"/>
              <a:ext cx="962969" cy="2243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8C736C3A-CC80-409B-A067-258A7AC80162}"/>
              </a:ext>
            </a:extLst>
          </p:cNvPr>
          <p:cNvSpPr txBox="1"/>
          <p:nvPr/>
        </p:nvSpPr>
        <p:spPr>
          <a:xfrm>
            <a:off x="6453789" y="1411151"/>
            <a:ext cx="1048364" cy="2714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200" b="1" err="1">
                <a:solidFill>
                  <a:schemeClr val="tx2"/>
                </a:solidFill>
              </a:rPr>
              <a:t>specific</a:t>
            </a:r>
            <a:r>
              <a:rPr lang="de-DE" sz="1200" b="1">
                <a:solidFill>
                  <a:schemeClr val="tx2"/>
                </a:solidFill>
              </a:rPr>
              <a:t> </a:t>
            </a:r>
            <a:r>
              <a:rPr lang="de-DE" sz="1200" b="1" err="1">
                <a:solidFill>
                  <a:schemeClr val="tx2"/>
                </a:solidFill>
              </a:rPr>
              <a:t>fisheries</a:t>
            </a:r>
            <a:endParaRPr lang="de-DE" sz="1200" b="1">
              <a:solidFill>
                <a:schemeClr val="tx2"/>
              </a:solidFill>
            </a:endParaRP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07F730C-9BED-49AD-ACD1-49C6F6789A2E}"/>
              </a:ext>
            </a:extLst>
          </p:cNvPr>
          <p:cNvCxnSpPr>
            <a:cxnSpLocks/>
          </p:cNvCxnSpPr>
          <p:nvPr/>
        </p:nvCxnSpPr>
        <p:spPr>
          <a:xfrm>
            <a:off x="2085790" y="1687373"/>
            <a:ext cx="9864000" cy="418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6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3B0652E-A45E-406A-9808-07AFB469E051}"/>
              </a:ext>
            </a:extLst>
          </p:cNvPr>
          <p:cNvSpPr/>
          <p:nvPr/>
        </p:nvSpPr>
        <p:spPr>
          <a:xfrm>
            <a:off x="2549768" y="6154367"/>
            <a:ext cx="9680331" cy="70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en-GB"/>
              <a:t>Individual </a:t>
            </a:r>
            <a:r>
              <a:rPr lang="de-DE"/>
              <a:t>Stress Level (ISL)</a:t>
            </a:r>
            <a:endParaRPr lang="en-GB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CB87975-4ADC-4D12-B5E6-E77DF0848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/>
          <a:stretch/>
        </p:blipFill>
        <p:spPr>
          <a:xfrm>
            <a:off x="2658098" y="1678456"/>
            <a:ext cx="9005232" cy="452030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D77DF02-67B9-4B85-BCBF-BF87C478D44D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16FBC80-CE77-4B6F-829D-43232264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3A585B6-B680-4552-B431-8BCE0F28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EDF82D0-D342-4ACA-9EB4-2303A6EDE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F8C0DE89-C911-485C-9D61-B9573276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E74AE97-B838-4B57-B9C3-4F35BF7E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FBFAE4C-252C-4D46-9CE2-32B473C99EDC}"/>
              </a:ext>
            </a:extLst>
          </p:cNvPr>
          <p:cNvGrpSpPr/>
          <p:nvPr/>
        </p:nvGrpSpPr>
        <p:grpSpPr>
          <a:xfrm>
            <a:off x="3214347" y="1353600"/>
            <a:ext cx="8251587" cy="400110"/>
            <a:chOff x="2483490" y="2666611"/>
            <a:chExt cx="9464922" cy="40011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C71C671-5670-4E43-BEB2-56328F2155F5}"/>
                </a:ext>
              </a:extLst>
            </p:cNvPr>
            <p:cNvSpPr txBox="1"/>
            <p:nvPr/>
          </p:nvSpPr>
          <p:spPr>
            <a:xfrm>
              <a:off x="2483490" y="2703035"/>
              <a:ext cx="89729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>
                  <a:solidFill>
                    <a:schemeClr val="tx2"/>
                  </a:solidFill>
                </a:rPr>
                <a:t>TB</a:t>
              </a:r>
              <a:r>
                <a:rPr lang="de-DE" sz="1000">
                  <a:solidFill>
                    <a:schemeClr val="tx2"/>
                  </a:solidFill>
                </a:rPr>
                <a:t>B </a:t>
              </a:r>
              <a:r>
                <a:rPr lang="de-DE" sz="1000" err="1">
                  <a:solidFill>
                    <a:schemeClr val="tx2"/>
                  </a:solidFill>
                </a:rPr>
                <a:t>targetting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C</a:t>
              </a:r>
              <a:r>
                <a:rPr lang="de-DE" sz="1000" err="1">
                  <a:solidFill>
                    <a:schemeClr val="tx2"/>
                  </a:solidFill>
                </a:rPr>
                <a:t>.crangon</a:t>
              </a:r>
              <a:endParaRPr lang="de-DE" sz="1000">
                <a:solidFill>
                  <a:schemeClr val="tx2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5D0E09-5170-490F-9832-B899BAD6F973}"/>
                </a:ext>
              </a:extLst>
            </p:cNvPr>
            <p:cNvSpPr txBox="1"/>
            <p:nvPr/>
          </p:nvSpPr>
          <p:spPr>
            <a:xfrm>
              <a:off x="3175064" y="2666611"/>
              <a:ext cx="14661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000" b="1">
                  <a:solidFill>
                    <a:schemeClr val="tx2"/>
                  </a:solidFill>
                </a:rPr>
                <a:t>T</a:t>
              </a:r>
              <a:r>
                <a:rPr lang="de-DE" sz="1000">
                  <a:solidFill>
                    <a:schemeClr val="tx2"/>
                  </a:solidFill>
                </a:rPr>
                <a:t>rawls </a:t>
              </a:r>
              <a:r>
                <a:rPr lang="de-DE" sz="1000" b="1">
                  <a:solidFill>
                    <a:schemeClr val="tx2"/>
                  </a:solidFill>
                </a:rPr>
                <a:t>B</a:t>
              </a:r>
              <a:r>
                <a:rPr lang="de-DE" sz="1000">
                  <a:solidFill>
                    <a:schemeClr val="tx2"/>
                  </a:solidFill>
                </a:rPr>
                <a:t>ottom </a:t>
              </a:r>
            </a:p>
            <a:p>
              <a:pPr algn="ctr"/>
              <a:r>
                <a:rPr lang="de-DE" sz="1000" b="1">
                  <a:solidFill>
                    <a:schemeClr val="tx2"/>
                  </a:solidFill>
                </a:rPr>
                <a:t>B</a:t>
              </a:r>
              <a:r>
                <a:rPr lang="de-DE" sz="1000">
                  <a:solidFill>
                    <a:schemeClr val="tx2"/>
                  </a:solidFill>
                </a:rPr>
                <a:t>eam </a:t>
              </a:r>
              <a:r>
                <a:rPr lang="de-DE" sz="1000" err="1">
                  <a:solidFill>
                    <a:schemeClr val="tx2"/>
                  </a:solidFill>
                </a:rPr>
                <a:t>remaining</a:t>
              </a:r>
              <a:endParaRPr lang="de-DE" sz="100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78DA105-116F-41C3-A407-984F21A38DE5}"/>
                </a:ext>
              </a:extLst>
            </p:cNvPr>
            <p:cNvSpPr txBox="1"/>
            <p:nvPr/>
          </p:nvSpPr>
          <p:spPr>
            <a:xfrm>
              <a:off x="4409971" y="2706018"/>
              <a:ext cx="9910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D</a:t>
              </a:r>
              <a:r>
                <a:rPr lang="de-DE" sz="1000" err="1">
                  <a:solidFill>
                    <a:schemeClr val="tx2"/>
                  </a:solidFill>
                </a:rPr>
                <a:t>emersal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  <a:r>
                <a:rPr lang="de-DE" sz="1000" b="1">
                  <a:solidFill>
                    <a:schemeClr val="tx2"/>
                  </a:solidFill>
                </a:rPr>
                <a:t>T</a:t>
              </a:r>
              <a:r>
                <a:rPr lang="de-DE" sz="1000">
                  <a:solidFill>
                    <a:schemeClr val="tx2"/>
                  </a:solidFill>
                </a:rPr>
                <a:t>rawls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>
                  <a:solidFill>
                    <a:schemeClr val="tx2"/>
                  </a:solidFill>
                </a:rPr>
                <a:t>and </a:t>
              </a:r>
              <a:r>
                <a:rPr lang="de-DE" sz="1000" b="1">
                  <a:solidFill>
                    <a:schemeClr val="tx2"/>
                  </a:solidFill>
                </a:rPr>
                <a:t>D</a:t>
              </a:r>
              <a:r>
                <a:rPr lang="de-DE" sz="1000">
                  <a:solidFill>
                    <a:schemeClr val="tx2"/>
                  </a:solidFill>
                </a:rPr>
                <a:t>redges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25FDB1A-D947-4C6A-9AE5-7E13A1CD6BE2}"/>
                </a:ext>
              </a:extLst>
            </p:cNvPr>
            <p:cNvSpPr txBox="1"/>
            <p:nvPr/>
          </p:nvSpPr>
          <p:spPr>
            <a:xfrm>
              <a:off x="5572209" y="2705356"/>
              <a:ext cx="60125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D</a:t>
              </a:r>
              <a:r>
                <a:rPr lang="de-DE" sz="1000" err="1">
                  <a:solidFill>
                    <a:schemeClr val="tx2"/>
                  </a:solidFill>
                </a:rPr>
                <a:t>emersal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S</a:t>
              </a:r>
              <a:r>
                <a:rPr lang="de-DE" sz="1000" err="1">
                  <a:solidFill>
                    <a:schemeClr val="tx2"/>
                  </a:solidFill>
                </a:rPr>
                <a:t>ei</a:t>
              </a:r>
              <a:r>
                <a:rPr lang="de-DE" sz="1000" b="1" err="1">
                  <a:solidFill>
                    <a:schemeClr val="tx2"/>
                  </a:solidFill>
                </a:rPr>
                <a:t>N</a:t>
              </a:r>
              <a:r>
                <a:rPr lang="de-DE" sz="1000" err="1">
                  <a:solidFill>
                    <a:schemeClr val="tx2"/>
                  </a:solidFill>
                </a:rPr>
                <a:t>es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1CCEE0E-2DFC-4B59-8F65-301DF449FBC5}"/>
                </a:ext>
              </a:extLst>
            </p:cNvPr>
            <p:cNvSpPr txBox="1"/>
            <p:nvPr/>
          </p:nvSpPr>
          <p:spPr>
            <a:xfrm>
              <a:off x="6549937" y="2689551"/>
              <a:ext cx="51300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SAN</a:t>
              </a:r>
              <a:r>
                <a:rPr lang="de-DE" sz="1000" err="1">
                  <a:solidFill>
                    <a:schemeClr val="tx2"/>
                  </a:solidFill>
                </a:rPr>
                <a:t>deel</a:t>
              </a:r>
              <a:endParaRPr lang="de-DE" sz="10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000" err="1">
                  <a:solidFill>
                    <a:schemeClr val="tx2"/>
                  </a:solidFill>
                </a:rPr>
                <a:t>fishery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08F2BBD-66AD-4AEA-94B6-B8E1ACEDBDC9}"/>
                </a:ext>
              </a:extLst>
            </p:cNvPr>
            <p:cNvSpPr txBox="1"/>
            <p:nvPr/>
          </p:nvSpPr>
          <p:spPr>
            <a:xfrm>
              <a:off x="7475336" y="2689551"/>
              <a:ext cx="57919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PAN</a:t>
              </a:r>
              <a:r>
                <a:rPr lang="de-DE" sz="1000" err="1">
                  <a:solidFill>
                    <a:schemeClr val="tx2"/>
                  </a:solidFill>
                </a:rPr>
                <a:t>dalus</a:t>
              </a:r>
              <a:endParaRPr lang="de-DE" sz="10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000" err="1">
                  <a:solidFill>
                    <a:schemeClr val="tx2"/>
                  </a:solidFill>
                </a:rPr>
                <a:t>fishery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18E611C-9436-4B8B-BA2A-EB1F5E75E1FA}"/>
                </a:ext>
              </a:extLst>
            </p:cNvPr>
            <p:cNvSpPr txBox="1"/>
            <p:nvPr/>
          </p:nvSpPr>
          <p:spPr>
            <a:xfrm>
              <a:off x="8328799" y="2689551"/>
              <a:ext cx="84764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>
                  <a:solidFill>
                    <a:schemeClr val="tx2"/>
                  </a:solidFill>
                </a:rPr>
                <a:t>P</a:t>
              </a:r>
              <a:r>
                <a:rPr lang="de-DE" sz="1000">
                  <a:solidFill>
                    <a:schemeClr val="tx2"/>
                  </a:solidFill>
                </a:rPr>
                <a:t>assive </a:t>
              </a:r>
              <a:r>
                <a:rPr lang="de-DE" sz="1000" b="1">
                  <a:solidFill>
                    <a:schemeClr val="tx2"/>
                  </a:solidFill>
                </a:rPr>
                <a:t>G</a:t>
              </a:r>
              <a:r>
                <a:rPr lang="de-DE" sz="1000">
                  <a:solidFill>
                    <a:schemeClr val="tx2"/>
                  </a:solidFill>
                </a:rPr>
                <a:t>ears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E</a:t>
              </a:r>
              <a:r>
                <a:rPr lang="de-DE" sz="1000" err="1">
                  <a:solidFill>
                    <a:schemeClr val="tx2"/>
                  </a:solidFill>
                </a:rPr>
                <a:t>ntangling</a:t>
              </a:r>
              <a:endParaRPr lang="de-DE" sz="1000">
                <a:solidFill>
                  <a:schemeClr val="tx2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E24B680-6629-4859-8460-1C4A79DD7AB6}"/>
                </a:ext>
              </a:extLst>
            </p:cNvPr>
            <p:cNvSpPr txBox="1"/>
            <p:nvPr/>
          </p:nvSpPr>
          <p:spPr>
            <a:xfrm>
              <a:off x="9301151" y="2689551"/>
              <a:ext cx="84764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>
                  <a:solidFill>
                    <a:schemeClr val="tx2"/>
                  </a:solidFill>
                </a:rPr>
                <a:t>P</a:t>
              </a:r>
              <a:r>
                <a:rPr lang="de-DE" sz="1000">
                  <a:solidFill>
                    <a:schemeClr val="tx2"/>
                  </a:solidFill>
                </a:rPr>
                <a:t>assive </a:t>
              </a:r>
              <a:r>
                <a:rPr lang="de-DE" sz="1000" b="1">
                  <a:solidFill>
                    <a:schemeClr val="tx2"/>
                  </a:solidFill>
                </a:rPr>
                <a:t>G</a:t>
              </a:r>
              <a:r>
                <a:rPr lang="de-DE" sz="1000">
                  <a:solidFill>
                    <a:schemeClr val="tx2"/>
                  </a:solidFill>
                </a:rPr>
                <a:t>ears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O</a:t>
              </a:r>
              <a:r>
                <a:rPr lang="de-DE" sz="1000" err="1">
                  <a:solidFill>
                    <a:schemeClr val="tx2"/>
                  </a:solidFill>
                </a:rPr>
                <a:t>thers</a:t>
              </a:r>
              <a:endParaRPr lang="de-DE" sz="1000">
                <a:solidFill>
                  <a:schemeClr val="tx2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42057F5-E4B0-49C4-B75C-CD0E41A19FB6}"/>
                </a:ext>
              </a:extLst>
            </p:cNvPr>
            <p:cNvSpPr txBox="1"/>
            <p:nvPr/>
          </p:nvSpPr>
          <p:spPr>
            <a:xfrm>
              <a:off x="10307173" y="2694198"/>
              <a:ext cx="87706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 b="1" err="1">
                  <a:solidFill>
                    <a:schemeClr val="tx2"/>
                  </a:solidFill>
                </a:rPr>
                <a:t>P</a:t>
              </a:r>
              <a:r>
                <a:rPr lang="de-DE" sz="1000" err="1">
                  <a:solidFill>
                    <a:schemeClr val="tx2"/>
                  </a:solidFill>
                </a:rPr>
                <a:t>elagic</a:t>
              </a:r>
              <a:r>
                <a:rPr lang="de-DE" sz="1000">
                  <a:solidFill>
                    <a:schemeClr val="tx2"/>
                  </a:solidFill>
                </a:rPr>
                <a:t> </a:t>
              </a:r>
              <a:r>
                <a:rPr lang="de-DE" sz="1000" b="1">
                  <a:solidFill>
                    <a:schemeClr val="tx2"/>
                  </a:solidFill>
                </a:rPr>
                <a:t>T</a:t>
              </a:r>
              <a:r>
                <a:rPr lang="de-DE" sz="1000">
                  <a:solidFill>
                    <a:schemeClr val="tx2"/>
                  </a:solidFill>
                </a:rPr>
                <a:t>rawls </a:t>
              </a:r>
            </a:p>
            <a:p>
              <a:pPr marL="0" algn="ctr">
                <a:lnSpc>
                  <a:spcPts val="1200"/>
                </a:lnSpc>
              </a:pPr>
              <a:r>
                <a:rPr lang="de-DE" sz="1000">
                  <a:solidFill>
                    <a:schemeClr val="tx2"/>
                  </a:solidFill>
                </a:rPr>
                <a:t>and </a:t>
              </a:r>
              <a:r>
                <a:rPr lang="de-DE" sz="1000" b="1">
                  <a:solidFill>
                    <a:schemeClr val="tx2"/>
                  </a:solidFill>
                </a:rPr>
                <a:t>S</a:t>
              </a:r>
              <a:r>
                <a:rPr lang="de-DE" sz="1000">
                  <a:solidFill>
                    <a:schemeClr val="tx2"/>
                  </a:solidFill>
                </a:rPr>
                <a:t>eines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BFC1679-847E-4FFC-BDB9-37F2A25E4B0A}"/>
                </a:ext>
              </a:extLst>
            </p:cNvPr>
            <p:cNvSpPr txBox="1"/>
            <p:nvPr/>
          </p:nvSpPr>
          <p:spPr>
            <a:xfrm>
              <a:off x="11389442" y="2689550"/>
              <a:ext cx="55897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algn="ctr">
                <a:lnSpc>
                  <a:spcPts val="1200"/>
                </a:lnSpc>
              </a:pPr>
              <a:r>
                <a:rPr lang="de-DE" sz="1000">
                  <a:solidFill>
                    <a:schemeClr val="tx2"/>
                  </a:solidFill>
                </a:rPr>
                <a:t>all </a:t>
              </a:r>
              <a:r>
                <a:rPr lang="de-DE" sz="1000" b="1" err="1">
                  <a:solidFill>
                    <a:schemeClr val="tx2"/>
                  </a:solidFill>
                </a:rPr>
                <a:t>OTH</a:t>
              </a:r>
              <a:r>
                <a:rPr lang="de-DE" sz="1000" err="1">
                  <a:solidFill>
                    <a:schemeClr val="tx2"/>
                  </a:solidFill>
                </a:rPr>
                <a:t>er</a:t>
              </a:r>
              <a:endParaRPr lang="de-DE" sz="1000">
                <a:solidFill>
                  <a:schemeClr val="tx2"/>
                </a:solidFill>
              </a:endParaRPr>
            </a:p>
            <a:p>
              <a:pPr marL="0" algn="ctr">
                <a:lnSpc>
                  <a:spcPts val="1200"/>
                </a:lnSpc>
              </a:pPr>
              <a:r>
                <a:rPr lang="de-DE" sz="1000" err="1">
                  <a:solidFill>
                    <a:schemeClr val="tx2"/>
                  </a:solidFill>
                </a:rPr>
                <a:t>gears</a:t>
              </a:r>
              <a:endParaRPr lang="de-DE" sz="1000">
                <a:solidFill>
                  <a:schemeClr val="tx2"/>
                </a:solidFill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9E26B677-1541-4F89-9E19-2FEB12942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16252" b="90510"/>
          <a:stretch/>
        </p:blipFill>
        <p:spPr>
          <a:xfrm>
            <a:off x="2658097" y="6191629"/>
            <a:ext cx="7036235" cy="47476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8BBD7B8-7B53-45F5-848F-020621AF32A9}"/>
              </a:ext>
            </a:extLst>
          </p:cNvPr>
          <p:cNvSpPr txBox="1"/>
          <p:nvPr/>
        </p:nvSpPr>
        <p:spPr>
          <a:xfrm>
            <a:off x="83528" y="5368576"/>
            <a:ext cx="25233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600" b="1">
                <a:solidFill>
                  <a:schemeClr val="tx2"/>
                </a:solidFill>
              </a:rPr>
              <a:t>Main </a:t>
            </a:r>
            <a:r>
              <a:rPr lang="de-DE" sz="1600" b="1" err="1">
                <a:solidFill>
                  <a:schemeClr val="tx2"/>
                </a:solidFill>
              </a:rPr>
              <a:t>gear</a:t>
            </a:r>
            <a:r>
              <a:rPr lang="de-DE" sz="1600" b="1">
                <a:solidFill>
                  <a:schemeClr val="tx2"/>
                </a:solidFill>
              </a:rPr>
              <a:t> ISL</a:t>
            </a:r>
            <a:r>
              <a:rPr lang="de-DE" sz="1600">
                <a:solidFill>
                  <a:schemeClr val="tx2"/>
                </a:solidFill>
              </a:rPr>
              <a:t>:</a:t>
            </a:r>
          </a:p>
          <a:p>
            <a:pPr marL="0"/>
            <a:r>
              <a:rPr lang="de-DE" sz="1600" i="1">
                <a:solidFill>
                  <a:schemeClr val="tx2"/>
                </a:solidFill>
              </a:rPr>
              <a:t>Gear </a:t>
            </a:r>
            <a:r>
              <a:rPr lang="de-DE" sz="1600" i="1" err="1">
                <a:solidFill>
                  <a:schemeClr val="tx2"/>
                </a:solidFill>
              </a:rPr>
              <a:t>which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gains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the</a:t>
            </a:r>
            <a:endParaRPr lang="de-DE" sz="1600" i="1">
              <a:solidFill>
                <a:schemeClr val="tx2"/>
              </a:solidFill>
            </a:endParaRPr>
          </a:p>
          <a:p>
            <a:pPr marL="0"/>
            <a:r>
              <a:rPr lang="de-DE" sz="1600" i="1" err="1">
                <a:solidFill>
                  <a:schemeClr val="tx2"/>
                </a:solidFill>
              </a:rPr>
              <a:t>highest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revenue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of</a:t>
            </a:r>
            <a:r>
              <a:rPr lang="de-DE" sz="1600" i="1">
                <a:solidFill>
                  <a:schemeClr val="tx2"/>
                </a:solidFill>
              </a:rPr>
              <a:t> a </a:t>
            </a:r>
            <a:r>
              <a:rPr lang="de-DE" sz="1600" i="1" err="1">
                <a:solidFill>
                  <a:schemeClr val="tx2"/>
                </a:solidFill>
              </a:rPr>
              <a:t>vessel</a:t>
            </a:r>
            <a:endParaRPr lang="de-DE" sz="1600" i="1">
              <a:solidFill>
                <a:schemeClr val="tx2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8A2B4F5-4E09-494C-990A-A953E5586210}"/>
              </a:ext>
            </a:extLst>
          </p:cNvPr>
          <p:cNvGrpSpPr/>
          <p:nvPr/>
        </p:nvGrpSpPr>
        <p:grpSpPr>
          <a:xfrm>
            <a:off x="118696" y="1368436"/>
            <a:ext cx="9788941" cy="4229223"/>
            <a:chOff x="118696" y="1368436"/>
            <a:chExt cx="9788941" cy="4229223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633EA94F-B723-4859-AC18-98B30C0045BB}"/>
                </a:ext>
              </a:extLst>
            </p:cNvPr>
            <p:cNvSpPr txBox="1"/>
            <p:nvPr/>
          </p:nvSpPr>
          <p:spPr>
            <a:xfrm>
              <a:off x="118696" y="1368436"/>
              <a:ext cx="2488223" cy="215443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en-GB" sz="2000">
                  <a:solidFill>
                    <a:schemeClr val="tx2"/>
                  </a:solidFill>
                </a:rPr>
                <a:t>Also for those fleets with little impact in general: </a:t>
              </a:r>
            </a:p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en-GB" sz="2000" b="1">
                  <a:solidFill>
                    <a:schemeClr val="tx2"/>
                  </a:solidFill>
                  <a:sym typeface="Wingdings" panose="05000000000000000000" pitchFamily="2" charset="2"/>
                </a:rPr>
                <a:t>individual vessels strongly affected</a:t>
              </a:r>
            </a:p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en-GB" sz="2000" b="1">
                  <a:solidFill>
                    <a:schemeClr val="tx2"/>
                  </a:solidFill>
                  <a:sym typeface="Wingdings" panose="05000000000000000000" pitchFamily="2" charset="2"/>
                </a:rPr>
                <a:t>e.g.: DTD, PGE, PGO </a:t>
              </a:r>
              <a:endParaRPr lang="en-GB" sz="2000" b="1">
                <a:solidFill>
                  <a:schemeClr val="tx2"/>
                </a:solidFill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E5334BD-9EA9-41F5-8A92-06451F62F138}"/>
                </a:ext>
              </a:extLst>
            </p:cNvPr>
            <p:cNvSpPr/>
            <p:nvPr/>
          </p:nvSpPr>
          <p:spPr>
            <a:xfrm>
              <a:off x="8276130" y="4805479"/>
              <a:ext cx="789797" cy="7913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E722DEF9-E729-4B86-AD59-228420164538}"/>
                </a:ext>
              </a:extLst>
            </p:cNvPr>
            <p:cNvSpPr/>
            <p:nvPr/>
          </p:nvSpPr>
          <p:spPr>
            <a:xfrm>
              <a:off x="4897722" y="4803531"/>
              <a:ext cx="789797" cy="7913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ECA3B051-31E3-4D3F-ABA0-4E41D673619A}"/>
                </a:ext>
              </a:extLst>
            </p:cNvPr>
            <p:cNvSpPr/>
            <p:nvPr/>
          </p:nvSpPr>
          <p:spPr>
            <a:xfrm>
              <a:off x="9117840" y="4806351"/>
              <a:ext cx="789797" cy="7913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7F5C229A-DA23-46A0-A014-6248F3733881}"/>
              </a:ext>
            </a:extLst>
          </p:cNvPr>
          <p:cNvSpPr txBox="1"/>
          <p:nvPr/>
        </p:nvSpPr>
        <p:spPr>
          <a:xfrm>
            <a:off x="6453789" y="1073792"/>
            <a:ext cx="1397819" cy="284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600" b="1" err="1">
                <a:solidFill>
                  <a:schemeClr val="tx2"/>
                </a:solidFill>
              </a:rPr>
              <a:t>specific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fisheries</a:t>
            </a:r>
            <a:endParaRPr lang="de-DE" sz="1600" b="1">
              <a:solidFill>
                <a:schemeClr val="tx2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AF0DB06-7E19-4ED6-927E-4CC025DCE8EF}"/>
              </a:ext>
            </a:extLst>
          </p:cNvPr>
          <p:cNvCxnSpPr>
            <a:cxnSpLocks/>
          </p:cNvCxnSpPr>
          <p:nvPr/>
        </p:nvCxnSpPr>
        <p:spPr>
          <a:xfrm>
            <a:off x="2876365" y="1350014"/>
            <a:ext cx="8717872" cy="26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en-GB"/>
              <a:t>Individual </a:t>
            </a:r>
            <a:r>
              <a:rPr lang="de-DE"/>
              <a:t>Stress Level </a:t>
            </a:r>
            <a:r>
              <a:rPr lang="de-DE" err="1"/>
              <a:t>profiles</a:t>
            </a:r>
            <a:r>
              <a:rPr lang="de-DE"/>
              <a:t> international </a:t>
            </a:r>
            <a:r>
              <a:rPr lang="de-DE" err="1"/>
              <a:t>fleet</a:t>
            </a:r>
            <a:r>
              <a:rPr lang="de-DE"/>
              <a:t> </a:t>
            </a:r>
            <a:endParaRPr lang="en-GB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125099-47B1-4F9F-BBDD-2682D7E144A5}"/>
              </a:ext>
            </a:extLst>
          </p:cNvPr>
          <p:cNvGrpSpPr/>
          <p:nvPr/>
        </p:nvGrpSpPr>
        <p:grpSpPr>
          <a:xfrm>
            <a:off x="0" y="1177670"/>
            <a:ext cx="11277600" cy="3880105"/>
            <a:chOff x="0" y="1358645"/>
            <a:chExt cx="12192000" cy="4876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58F922B-4952-4142-A3CA-B71EBB214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8645"/>
              <a:ext cx="12192000" cy="4876800"/>
            </a:xfrm>
            <a:prstGeom prst="rect">
              <a:avLst/>
            </a:prstGeom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25A61A2E-5551-4FB1-8169-0CA6010CB84B}"/>
                </a:ext>
              </a:extLst>
            </p:cNvPr>
            <p:cNvGrpSpPr/>
            <p:nvPr/>
          </p:nvGrpSpPr>
          <p:grpSpPr>
            <a:xfrm>
              <a:off x="493829" y="1738653"/>
              <a:ext cx="10435415" cy="374401"/>
              <a:chOff x="440108" y="1408128"/>
              <a:chExt cx="10435415" cy="374401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69AF076-9B2D-4968-A4E4-0CB50D659200}"/>
                  </a:ext>
                </a:extLst>
              </p:cNvPr>
              <p:cNvSpPr txBox="1"/>
              <p:nvPr/>
            </p:nvSpPr>
            <p:spPr>
              <a:xfrm>
                <a:off x="7475704" y="1408538"/>
                <a:ext cx="3399819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err="1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NatWnd</a:t>
                </a:r>
                <a:endParaRPr lang="de-DE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731C1AE-245E-437A-BBEF-5C576C383C59}"/>
                  </a:ext>
                </a:extLst>
              </p:cNvPr>
              <p:cNvSpPr txBox="1"/>
              <p:nvPr/>
            </p:nvSpPr>
            <p:spPr>
              <a:xfrm>
                <a:off x="3941321" y="1413197"/>
                <a:ext cx="3534383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Wind</a:t>
                </a:r>
                <a:endParaRPr lang="de-DE"/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C88B67D-B3A4-4E4C-9D50-1E5E26A58D25}"/>
                  </a:ext>
                </a:extLst>
              </p:cNvPr>
              <p:cNvSpPr txBox="1"/>
              <p:nvPr/>
            </p:nvSpPr>
            <p:spPr>
              <a:xfrm>
                <a:off x="440108" y="1408128"/>
                <a:ext cx="3534383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err="1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NatPrt</a:t>
                </a:r>
                <a:endParaRPr lang="de-DE"/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0AFF109-38C0-400B-8A28-A83033FDD6F1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CF0F7FE-0839-4A50-B1EC-1FB965DC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6F9A80C5-C50E-46F6-8E6E-1CB19DB42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EC17571-FFCA-4989-9C0C-4A8B4A73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2395C6B-CC4D-4B25-A4D1-06A3A923D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F6C4AE7B-C37F-47AA-8DD2-EF437F8EB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DD1A374B-E6EB-45BF-A215-A2CF2CF809C3}"/>
              </a:ext>
            </a:extLst>
          </p:cNvPr>
          <p:cNvSpPr txBox="1"/>
          <p:nvPr/>
        </p:nvSpPr>
        <p:spPr>
          <a:xfrm>
            <a:off x="480000" y="5238750"/>
            <a:ext cx="3432350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000" b="1">
                <a:solidFill>
                  <a:schemeClr val="tx2"/>
                </a:solidFill>
              </a:rPr>
              <a:t>~1/4 of vessels ISL &gt; 5%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000" b="1">
                <a:solidFill>
                  <a:schemeClr val="tx2"/>
                </a:solidFill>
              </a:rPr>
              <a:t>Few extreme values of over 30%</a:t>
            </a:r>
            <a:endParaRPr lang="en-GB" sz="2000" b="1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2F37552-1B74-4628-BF9D-22FFAA3E8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" r="14955"/>
          <a:stretch/>
        </p:blipFill>
        <p:spPr>
          <a:xfrm>
            <a:off x="271441" y="1796994"/>
            <a:ext cx="2968298" cy="505649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en-GB"/>
              <a:t>Individual </a:t>
            </a:r>
            <a:r>
              <a:rPr lang="de-DE"/>
              <a:t>Stress Level </a:t>
            </a:r>
            <a:r>
              <a:rPr lang="de-DE" err="1"/>
              <a:t>profiles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harbours</a:t>
            </a:r>
            <a:r>
              <a:rPr lang="de-DE"/>
              <a:t> </a:t>
            </a:r>
            <a:endParaRPr lang="en-GB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51E287-13AF-4352-B091-2E212171256F}"/>
              </a:ext>
            </a:extLst>
          </p:cNvPr>
          <p:cNvSpPr txBox="1"/>
          <p:nvPr/>
        </p:nvSpPr>
        <p:spPr>
          <a:xfrm>
            <a:off x="367447" y="1228272"/>
            <a:ext cx="3291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34 most important ports</a:t>
            </a:r>
          </a:p>
          <a:p>
            <a:r>
              <a:rPr lang="en-GB" b="1" err="1">
                <a:solidFill>
                  <a:prstClr val="black"/>
                </a:solidFill>
                <a:highlight>
                  <a:srgbClr val="00FF00"/>
                </a:highlight>
                <a:latin typeface="Calibri"/>
                <a:cs typeface="Times New Roman" panose="02020603050405020304" pitchFamily="18" charset="0"/>
              </a:rPr>
              <a:t>NatWnd</a:t>
            </a:r>
            <a:r>
              <a:rPr lang="en-GB" b="1">
                <a:solidFill>
                  <a:prstClr val="black"/>
                </a:solidFill>
                <a:highlight>
                  <a:srgbClr val="00FF00"/>
                </a:highlight>
                <a:latin typeface="Calibri"/>
                <a:cs typeface="Times New Roman" panose="02020603050405020304" pitchFamily="18" charset="0"/>
              </a:rPr>
              <a:t> </a:t>
            </a:r>
            <a:endParaRPr lang="de-DE">
              <a:highlight>
                <a:srgbClr val="00FF00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9C2160-9C0B-480D-AC9A-B9A0656661C2}"/>
              </a:ext>
            </a:extLst>
          </p:cNvPr>
          <p:cNvSpPr txBox="1"/>
          <p:nvPr/>
        </p:nvSpPr>
        <p:spPr>
          <a:xfrm rot="16200000">
            <a:off x="-271534" y="4169520"/>
            <a:ext cx="94500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b="1">
                <a:solidFill>
                  <a:schemeClr val="tx2"/>
                </a:solidFill>
              </a:rPr>
              <a:t>n </a:t>
            </a:r>
            <a:r>
              <a:rPr lang="de-DE" sz="2000" b="1" err="1">
                <a:solidFill>
                  <a:schemeClr val="tx2"/>
                </a:solidFill>
              </a:rPr>
              <a:t>vessels</a:t>
            </a:r>
            <a:endParaRPr lang="de-DE" sz="2000" b="1">
              <a:solidFill>
                <a:schemeClr val="tx2"/>
              </a:solidFill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2C3DA37-6521-40DF-ADF7-E0BD183DAA69}"/>
              </a:ext>
            </a:extLst>
          </p:cNvPr>
          <p:cNvGrpSpPr>
            <a:grpSpLocks noChangeAspect="1"/>
          </p:cNvGrpSpPr>
          <p:nvPr/>
        </p:nvGrpSpPr>
        <p:grpSpPr>
          <a:xfrm>
            <a:off x="1939770" y="1528642"/>
            <a:ext cx="1280536" cy="224700"/>
            <a:chOff x="1364876" y="4098606"/>
            <a:chExt cx="2862360" cy="502267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B45893B2-F27D-487B-AD9D-6A7AD6909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44" y="4098611"/>
              <a:ext cx="589098" cy="50226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CDD250FF-7337-4973-B442-8FF8DD49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862269" y="4098606"/>
              <a:ext cx="574255" cy="502265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7C969F5A-FC63-4BD1-B2C6-2559A81D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75466" y="4098610"/>
              <a:ext cx="506785" cy="502261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1A17521A-C6E7-421F-8746-B5AB6B48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618587" y="4101289"/>
              <a:ext cx="608649" cy="499582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A57A5720-4FC2-45CB-8EB1-C343C850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364876" y="4098611"/>
              <a:ext cx="442890" cy="502262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8E1EA49-0A69-4E0D-A061-CD5DC435482B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25D124C2-C695-4EB2-87B1-DA57B484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CE7630C-BC31-4E82-BAC2-C456C4A13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5452B49-9710-41B2-98E4-5F47A219C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B26A3982-7D76-44BF-A136-B968CC35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0B62B21-E4C6-4E29-B34D-177E9224F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F1432278-1904-4A59-8253-B434045D4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06668" y="2605127"/>
            <a:ext cx="102900" cy="9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1016E95-D632-4935-8BD3-0374A215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3554" y="1796993"/>
            <a:ext cx="105559" cy="9000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DC2B75FA-DDED-49E7-AE2C-13E06590B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157773" y="2702145"/>
            <a:ext cx="109648" cy="9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C91F53C-B172-43DB-903E-7D6891302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1" y="1900865"/>
            <a:ext cx="135000" cy="9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5056332-0B73-4706-9A53-214C4C7A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138309" y="1800924"/>
            <a:ext cx="102900" cy="90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AC11474-7CD3-4076-A31A-CC4F5074B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2474" y="1788743"/>
            <a:ext cx="105559" cy="90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3483569-2B55-4CC7-B866-4394DA0B2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68" y="1810865"/>
            <a:ext cx="105559" cy="90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31FC19A6-537F-4E6E-B48A-D42AB56AD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31" y="2619367"/>
            <a:ext cx="118800" cy="90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BF5A8E08-1B2A-4A38-B586-BCF3D3D1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5543" y="3424778"/>
            <a:ext cx="105559" cy="9000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58BF102E-A5CC-4CB4-BACD-D2E2B0F7A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54440" y="3424778"/>
            <a:ext cx="102900" cy="9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F011A6A7-A917-4212-9A77-F07D82662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81181" y="5043041"/>
            <a:ext cx="102900" cy="900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656338FB-8508-4513-8FCB-4780815CF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8852" y="4238296"/>
            <a:ext cx="105559" cy="90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EED6ABB3-BD76-4C9A-962B-61EFFB1EA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103702" y="5942987"/>
            <a:ext cx="102900" cy="90000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57EDA2D-85F8-448D-955A-F1833E002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650572" y="5852987"/>
            <a:ext cx="102900" cy="900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1AAC142-0285-40D0-8324-DA6B675D7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660917" y="4238296"/>
            <a:ext cx="79361" cy="9000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A7C28EE1-12AD-4B0E-BD10-94B340A8BA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9" y="3429000"/>
            <a:ext cx="118800" cy="90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2CC733F-9F12-43BD-ACA2-586A7B35F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1" y="3429000"/>
            <a:ext cx="118800" cy="90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592E1AAA-A39B-4B39-B82D-0EA401103E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5" y="3429000"/>
            <a:ext cx="118800" cy="9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78F9803D-5775-42DA-9153-828004CB1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06669" y="4231175"/>
            <a:ext cx="102900" cy="9000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4BA91B84-F34D-4737-8AA2-3D567DC78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0" y="5043041"/>
            <a:ext cx="118800" cy="9000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7BE8DDB-704C-45A7-8223-C279E1D4EE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19" y="5051245"/>
            <a:ext cx="118800" cy="9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5C6767F6-E21C-420F-BEB9-3BB37E819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637378" y="5044081"/>
            <a:ext cx="102900" cy="9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DE8FE214-091C-4E94-8002-3BD8C070E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59" y="5842612"/>
            <a:ext cx="118800" cy="90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9018048D-5F54-4AAA-AC09-AF5644B5A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178852" y="5048884"/>
            <a:ext cx="109648" cy="90000"/>
          </a:xfrm>
          <a:prstGeom prst="rect">
            <a:avLst/>
          </a:prstGeom>
        </p:spPr>
      </p:pic>
      <p:pic>
        <p:nvPicPr>
          <p:cNvPr id="77" name="Grafik 76">
            <a:extLst>
              <a:ext uri="{FF2B5EF4-FFF2-40B4-BE49-F238E27FC236}">
                <a16:creationId xmlns:a16="http://schemas.microsoft.com/office/drawing/2014/main" id="{FB76797F-8418-4470-9E0D-14CABABA0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92" y="5040343"/>
            <a:ext cx="118800" cy="90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7973724B-AE10-4DD5-B3E5-3AC18BF47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5" y="5839619"/>
            <a:ext cx="118800" cy="90000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18C9840B-35B9-45AC-A50C-08161D6EE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259316" y="5849171"/>
            <a:ext cx="109648" cy="900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A454671C-7A2C-4616-AE67-0C1F133E23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6" t="42641" r="162" b="41151"/>
          <a:stretch/>
        </p:blipFill>
        <p:spPr bwMode="auto">
          <a:xfrm>
            <a:off x="3343901" y="2560896"/>
            <a:ext cx="1316516" cy="25244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5BA3C4-2EFE-4F02-925D-7DDB0CA5C714}"/>
              </a:ext>
            </a:extLst>
          </p:cNvPr>
          <p:cNvSpPr txBox="1"/>
          <p:nvPr/>
        </p:nvSpPr>
        <p:spPr>
          <a:xfrm>
            <a:off x="3387831" y="1528642"/>
            <a:ext cx="270816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600" b="1" err="1">
                <a:solidFill>
                  <a:schemeClr val="tx2"/>
                </a:solidFill>
              </a:rPr>
              <a:t>Actual</a:t>
            </a:r>
            <a:r>
              <a:rPr lang="de-DE" sz="1600" b="1">
                <a:solidFill>
                  <a:schemeClr val="tx2"/>
                </a:solidFill>
              </a:rPr>
              <a:t> Home Port</a:t>
            </a:r>
            <a:r>
              <a:rPr lang="de-DE" sz="1600">
                <a:solidFill>
                  <a:schemeClr val="tx2"/>
                </a:solidFill>
              </a:rPr>
              <a:t>:  </a:t>
            </a:r>
          </a:p>
          <a:p>
            <a:pPr marL="0"/>
            <a:r>
              <a:rPr lang="de-DE" sz="1600">
                <a:solidFill>
                  <a:schemeClr val="tx2"/>
                </a:solidFill>
              </a:rPr>
              <a:t>Port </a:t>
            </a:r>
            <a:r>
              <a:rPr lang="de-DE" sz="1600" err="1">
                <a:solidFill>
                  <a:schemeClr val="tx2"/>
                </a:solidFill>
              </a:rPr>
              <a:t>with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the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highest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value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of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landings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of</a:t>
            </a:r>
            <a:r>
              <a:rPr lang="de-DE" sz="1600">
                <a:solidFill>
                  <a:schemeClr val="tx2"/>
                </a:solidFill>
              </a:rPr>
              <a:t> a </a:t>
            </a:r>
            <a:r>
              <a:rPr lang="de-DE" sz="1600" err="1">
                <a:solidFill>
                  <a:schemeClr val="tx2"/>
                </a:solidFill>
              </a:rPr>
              <a:t>vessel</a:t>
            </a:r>
            <a:endParaRPr lang="de-DE" sz="1600">
              <a:solidFill>
                <a:schemeClr val="tx2"/>
              </a:solidFill>
            </a:endParaRPr>
          </a:p>
          <a:p>
            <a:pPr marL="0"/>
            <a:r>
              <a:rPr lang="de-DE" sz="1600" i="1">
                <a:solidFill>
                  <a:schemeClr val="tx2"/>
                </a:solidFill>
              </a:rPr>
              <a:t>(not registered </a:t>
            </a:r>
            <a:r>
              <a:rPr lang="de-DE" sz="1600" i="1" err="1">
                <a:solidFill>
                  <a:schemeClr val="tx2"/>
                </a:solidFill>
              </a:rPr>
              <a:t>home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port</a:t>
            </a:r>
            <a:r>
              <a:rPr lang="de-DE" sz="1600" i="1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39C1F74A-9E94-41AB-A28F-62456379BA3B}"/>
              </a:ext>
            </a:extLst>
          </p:cNvPr>
          <p:cNvSpPr txBox="1"/>
          <p:nvPr/>
        </p:nvSpPr>
        <p:spPr>
          <a:xfrm>
            <a:off x="3387831" y="5143146"/>
            <a:ext cx="2746975" cy="9276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GB" sz="2400" b="1">
                <a:solidFill>
                  <a:schemeClr val="tx2"/>
                </a:solidFill>
                <a:sym typeface="Wingdings" panose="05000000000000000000" pitchFamily="2" charset="2"/>
              </a:rPr>
              <a:t>Ports affectedness varies  considerably</a:t>
            </a:r>
            <a:endParaRPr lang="en-GB" sz="2400" b="1">
              <a:solidFill>
                <a:schemeClr val="tx2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91C9235-9D66-47E9-A2F0-39137135782C}"/>
              </a:ext>
            </a:extLst>
          </p:cNvPr>
          <p:cNvGrpSpPr/>
          <p:nvPr/>
        </p:nvGrpSpPr>
        <p:grpSpPr>
          <a:xfrm>
            <a:off x="6245993" y="1318187"/>
            <a:ext cx="4564253" cy="3991403"/>
            <a:chOff x="6245993" y="1318187"/>
            <a:chExt cx="4564253" cy="399140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4F67B40-7D92-4C15-8DB2-F19C9E2107C4}"/>
                </a:ext>
              </a:extLst>
            </p:cNvPr>
            <p:cNvGrpSpPr/>
            <p:nvPr/>
          </p:nvGrpSpPr>
          <p:grpSpPr>
            <a:xfrm>
              <a:off x="6245993" y="1318187"/>
              <a:ext cx="4403652" cy="3991403"/>
              <a:chOff x="6245993" y="1318187"/>
              <a:chExt cx="4403652" cy="3991403"/>
            </a:xfrm>
          </p:grpSpPr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07736303-F70C-4CD5-852D-EF3CB347C014}"/>
                  </a:ext>
                </a:extLst>
              </p:cNvPr>
              <p:cNvSpPr txBox="1"/>
              <p:nvPr/>
            </p:nvSpPr>
            <p:spPr>
              <a:xfrm>
                <a:off x="6423893" y="1318187"/>
                <a:ext cx="320991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/>
                <a:r>
                  <a:rPr lang="de-DE" b="1" err="1">
                    <a:solidFill>
                      <a:schemeClr val="tx2"/>
                    </a:solidFill>
                  </a:rPr>
                  <a:t>Example</a:t>
                </a:r>
                <a:r>
                  <a:rPr lang="de-DE" b="1">
                    <a:solidFill>
                      <a:schemeClr val="tx2"/>
                    </a:solidFill>
                  </a:rPr>
                  <a:t> </a:t>
                </a:r>
                <a:r>
                  <a:rPr lang="de-DE" b="1" err="1">
                    <a:solidFill>
                      <a:schemeClr val="tx2"/>
                    </a:solidFill>
                  </a:rPr>
                  <a:t>ports</a:t>
                </a:r>
                <a:r>
                  <a:rPr lang="de-DE" b="1">
                    <a:solidFill>
                      <a:schemeClr val="tx2"/>
                    </a:solidFill>
                  </a:rPr>
                  <a:t> </a:t>
                </a:r>
                <a:r>
                  <a:rPr lang="de-DE" b="1" err="1">
                    <a:solidFill>
                      <a:schemeClr val="tx2"/>
                    </a:solidFill>
                  </a:rPr>
                  <a:t>of</a:t>
                </a:r>
                <a:r>
                  <a:rPr lang="de-DE" b="1">
                    <a:solidFill>
                      <a:schemeClr val="tx2"/>
                    </a:solidFill>
                  </a:rPr>
                  <a:t> </a:t>
                </a:r>
                <a:r>
                  <a:rPr lang="de-DE" b="1" err="1">
                    <a:solidFill>
                      <a:schemeClr val="tx2"/>
                    </a:solidFill>
                  </a:rPr>
                  <a:t>the</a:t>
                </a:r>
                <a:r>
                  <a:rPr lang="de-DE" b="1">
                    <a:solidFill>
                      <a:schemeClr val="tx2"/>
                    </a:solidFill>
                  </a:rPr>
                  <a:t> </a:t>
                </a:r>
                <a:r>
                  <a:rPr lang="de-DE" b="1" err="1">
                    <a:solidFill>
                      <a:schemeClr val="tx2"/>
                    </a:solidFill>
                  </a:rPr>
                  <a:t>Netherlands</a:t>
                </a:r>
                <a:endParaRPr lang="de-DE" b="1">
                  <a:solidFill>
                    <a:schemeClr val="tx2"/>
                  </a:solidFill>
                </a:endParaRPr>
              </a:p>
              <a:p>
                <a:pPr marL="0"/>
                <a:r>
                  <a:rPr lang="de-DE" b="1" err="1">
                    <a:solidFill>
                      <a:schemeClr val="tx2"/>
                    </a:solidFill>
                    <a:highlight>
                      <a:srgbClr val="00FF00"/>
                    </a:highlight>
                  </a:rPr>
                  <a:t>NatWnd</a:t>
                </a:r>
                <a:endParaRPr lang="de-DE" b="1">
                  <a:solidFill>
                    <a:schemeClr val="tx2"/>
                  </a:solidFill>
                  <a:highlight>
                    <a:srgbClr val="00FF00"/>
                  </a:highlight>
                </a:endParaRPr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CC6E1E3F-34E0-4518-BD62-84FADDE28AC6}"/>
                  </a:ext>
                </a:extLst>
              </p:cNvPr>
              <p:cNvGrpSpPr/>
              <p:nvPr/>
            </p:nvGrpSpPr>
            <p:grpSpPr>
              <a:xfrm>
                <a:off x="6245993" y="1878725"/>
                <a:ext cx="4403652" cy="3430865"/>
                <a:chOff x="6322827" y="1805833"/>
                <a:chExt cx="4403652" cy="3430865"/>
              </a:xfrm>
            </p:grpSpPr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A0E40B4C-6CE5-47E0-87BC-536CDF2C0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3333" r="47472"/>
                <a:stretch/>
              </p:blipFill>
              <p:spPr>
                <a:xfrm>
                  <a:off x="6322827" y="1883229"/>
                  <a:ext cx="4403652" cy="3353469"/>
                </a:xfrm>
                <a:prstGeom prst="rect">
                  <a:avLst/>
                </a:prstGeom>
              </p:spPr>
            </p:pic>
            <p:pic>
              <p:nvPicPr>
                <p:cNvPr id="69" name="Grafik 68">
                  <a:extLst>
                    <a:ext uri="{FF2B5EF4-FFF2-40B4-BE49-F238E27FC236}">
                      <a16:creationId xmlns:a16="http://schemas.microsoft.com/office/drawing/2014/main" id="{0F0CB637-7081-4A46-98AE-48477B3A6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217" t="26371" r="31050" b="50451"/>
                <a:stretch/>
              </p:blipFill>
              <p:spPr>
                <a:xfrm>
                  <a:off x="8066745" y="1809401"/>
                  <a:ext cx="1390129" cy="2888339"/>
                </a:xfrm>
                <a:prstGeom prst="rect">
                  <a:avLst/>
                </a:prstGeom>
              </p:spPr>
            </p:pic>
            <p:pic>
              <p:nvPicPr>
                <p:cNvPr id="84" name="Grafik 83">
                  <a:extLst>
                    <a:ext uri="{FF2B5EF4-FFF2-40B4-BE49-F238E27FC236}">
                      <a16:creationId xmlns:a16="http://schemas.microsoft.com/office/drawing/2014/main" id="{B7784714-0698-442F-A7B1-1683343C3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621" t="26371" r="63185" b="50451"/>
                <a:stretch/>
              </p:blipFill>
              <p:spPr>
                <a:xfrm>
                  <a:off x="6719980" y="1805833"/>
                  <a:ext cx="1345357" cy="2888339"/>
                </a:xfrm>
                <a:prstGeom prst="rect">
                  <a:avLst/>
                </a:prstGeom>
              </p:spPr>
            </p:pic>
            <p:pic>
              <p:nvPicPr>
                <p:cNvPr id="83" name="Grafik 82">
                  <a:extLst>
                    <a:ext uri="{FF2B5EF4-FFF2-40B4-BE49-F238E27FC236}">
                      <a16:creationId xmlns:a16="http://schemas.microsoft.com/office/drawing/2014/main" id="{FB70D4BA-26A8-49B4-9D70-CEFBFEE65B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 flipV="1">
                  <a:off x="7783956" y="1859728"/>
                  <a:ext cx="256905" cy="1768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Grafik 85">
              <a:extLst>
                <a:ext uri="{FF2B5EF4-FFF2-40B4-BE49-F238E27FC236}">
                  <a16:creationId xmlns:a16="http://schemas.microsoft.com/office/drawing/2014/main" id="{2AE3F804-22CC-46ED-A445-951C9F45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9098629" y="1941912"/>
              <a:ext cx="256905" cy="176883"/>
            </a:xfrm>
            <a:prstGeom prst="rect">
              <a:avLst/>
            </a:prstGeom>
          </p:spPr>
        </p:pic>
        <p:pic>
          <p:nvPicPr>
            <p:cNvPr id="89" name="Grafik 88">
              <a:extLst>
                <a:ext uri="{FF2B5EF4-FFF2-40B4-BE49-F238E27FC236}">
                  <a16:creationId xmlns:a16="http://schemas.microsoft.com/office/drawing/2014/main" id="{D1DE05C3-8AAE-4942-918A-0D6915E4D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553341" y="1944906"/>
              <a:ext cx="256905" cy="176883"/>
            </a:xfrm>
            <a:prstGeom prst="rect">
              <a:avLst/>
            </a:prstGeom>
          </p:spPr>
        </p:pic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F6D59187-5B94-44AC-86CC-6379A5A7A6CF}"/>
              </a:ext>
            </a:extLst>
          </p:cNvPr>
          <p:cNvSpPr/>
          <p:nvPr/>
        </p:nvSpPr>
        <p:spPr>
          <a:xfrm>
            <a:off x="919864" y="1814959"/>
            <a:ext cx="429521" cy="794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A56FF663-7E56-45AF-AD9A-189FBE79C9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64" y="2605127"/>
            <a:ext cx="118800" cy="90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9CC69344-DD39-408F-B8CD-D2CFC9610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3702" y="2610845"/>
            <a:ext cx="105559" cy="900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5E454855-8E59-4CF1-9E45-71D3D367A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716536" y="1801341"/>
            <a:ext cx="102900" cy="90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C3957E9B-81E1-4B0B-A3DF-69E425166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652012" y="2612912"/>
            <a:ext cx="109648" cy="900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89833F89-DA2F-45BD-88AC-5ABA118A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92" y="3424778"/>
            <a:ext cx="118800" cy="900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4319D1C4-32BE-4F01-9B5B-147C769F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66064" y="4229046"/>
            <a:ext cx="102900" cy="90000"/>
          </a:xfrm>
          <a:prstGeom prst="rect">
            <a:avLst/>
          </a:prstGeom>
        </p:spPr>
      </p:pic>
      <p:sp>
        <p:nvSpPr>
          <p:cNvPr id="95" name="Rechteck 94">
            <a:extLst>
              <a:ext uri="{FF2B5EF4-FFF2-40B4-BE49-F238E27FC236}">
                <a16:creationId xmlns:a16="http://schemas.microsoft.com/office/drawing/2014/main" id="{CC5576A1-D0A5-4209-829C-2F4382CFB091}"/>
              </a:ext>
            </a:extLst>
          </p:cNvPr>
          <p:cNvSpPr/>
          <p:nvPr/>
        </p:nvSpPr>
        <p:spPr>
          <a:xfrm>
            <a:off x="1378566" y="4230440"/>
            <a:ext cx="429521" cy="794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4FFABC4C-331B-46A4-B265-08F85380F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53" y="4235242"/>
            <a:ext cx="118800" cy="900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D0DA2FDE-142C-47F1-92B4-FD8568E89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235282" y="5852987"/>
            <a:ext cx="109648" cy="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284BBB-9783-4B6A-943D-59FF8C54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ISL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1BEF086B-4B7E-48CA-8A36-ED99DC300CDE}"/>
              </a:ext>
            </a:extLst>
          </p:cNvPr>
          <p:cNvSpPr txBox="1"/>
          <p:nvPr/>
        </p:nvSpPr>
        <p:spPr>
          <a:xfrm>
            <a:off x="370389" y="1430592"/>
            <a:ext cx="2595341" cy="4132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</a:pPr>
            <a:r>
              <a:rPr lang="de-DE" sz="2000" b="1">
                <a:solidFill>
                  <a:schemeClr val="tx2"/>
                </a:solidFill>
              </a:rPr>
              <a:t>ISL </a:t>
            </a:r>
            <a:r>
              <a:rPr lang="de-DE" sz="2000" b="1" err="1">
                <a:solidFill>
                  <a:schemeClr val="tx2"/>
                </a:solidFill>
              </a:rPr>
              <a:t>profiles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of</a:t>
            </a:r>
            <a:r>
              <a:rPr lang="de-DE" sz="2000" b="1">
                <a:solidFill>
                  <a:schemeClr val="tx2"/>
                </a:solidFill>
              </a:rPr>
              <a:t> all </a:t>
            </a:r>
            <a:r>
              <a:rPr lang="de-DE" sz="2000" b="1" err="1">
                <a:solidFill>
                  <a:schemeClr val="tx2"/>
                </a:solidFill>
              </a:rPr>
              <a:t>ports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of</a:t>
            </a:r>
            <a:r>
              <a:rPr lang="de-DE" sz="2000" b="1">
                <a:solidFill>
                  <a:schemeClr val="tx2"/>
                </a:solidFill>
              </a:rPr>
              <a:t> a </a:t>
            </a:r>
            <a:r>
              <a:rPr lang="de-DE" sz="2000" b="1" err="1">
                <a:solidFill>
                  <a:schemeClr val="tx2"/>
                </a:solidFill>
              </a:rPr>
              <a:t>country</a:t>
            </a:r>
            <a:endParaRPr lang="de-DE" sz="2000" b="1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</a:pPr>
            <a:endParaRPr lang="de-DE" sz="160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>
                <a:solidFill>
                  <a:schemeClr val="tx2"/>
                </a:solidFill>
              </a:rPr>
              <a:t>„Fleet </a:t>
            </a:r>
            <a:r>
              <a:rPr lang="de-DE" sz="1600" err="1">
                <a:solidFill>
                  <a:schemeClr val="tx2"/>
                </a:solidFill>
              </a:rPr>
              <a:t>of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five</a:t>
            </a:r>
            <a:r>
              <a:rPr lang="de-DE" sz="1600">
                <a:solidFill>
                  <a:schemeClr val="tx2"/>
                </a:solidFill>
              </a:rPr>
              <a:t>“</a:t>
            </a: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 b="1">
                <a:solidFill>
                  <a:schemeClr val="tx2"/>
                </a:solidFill>
              </a:rPr>
              <a:t>Scenario</a:t>
            </a:r>
            <a:r>
              <a:rPr lang="de-DE" sz="1600">
                <a:solidFill>
                  <a:schemeClr val="tx2"/>
                </a:solidFill>
              </a:rPr>
              <a:t>: </a:t>
            </a:r>
            <a:r>
              <a:rPr lang="de-DE" sz="1600" err="1">
                <a:solidFill>
                  <a:schemeClr val="tx2"/>
                </a:solidFill>
              </a:rPr>
              <a:t>NatWind</a:t>
            </a:r>
            <a:endParaRPr lang="de-DE" sz="160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 b="1" err="1">
                <a:solidFill>
                  <a:schemeClr val="tx2"/>
                </a:solidFill>
              </a:rPr>
              <a:t>Years</a:t>
            </a:r>
            <a:r>
              <a:rPr lang="de-DE" sz="1600">
                <a:solidFill>
                  <a:schemeClr val="tx2"/>
                </a:solidFill>
              </a:rPr>
              <a:t>: 2018-22</a:t>
            </a: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 b="1" err="1">
                <a:solidFill>
                  <a:schemeClr val="tx2"/>
                </a:solidFill>
              </a:rPr>
              <a:t>Tree</a:t>
            </a:r>
            <a:r>
              <a:rPr lang="de-DE" sz="1600" b="1">
                <a:solidFill>
                  <a:schemeClr val="tx2"/>
                </a:solidFill>
              </a:rPr>
              <a:t> Plot </a:t>
            </a:r>
            <a:r>
              <a:rPr lang="de-DE" sz="1600" b="1" err="1">
                <a:solidFill>
                  <a:schemeClr val="tx2"/>
                </a:solidFill>
              </a:rPr>
              <a:t>Map</a:t>
            </a:r>
            <a:r>
              <a:rPr lang="de-DE" sz="1600" b="1">
                <a:solidFill>
                  <a:schemeClr val="tx2"/>
                </a:solidFill>
              </a:rPr>
              <a:t>: </a:t>
            </a:r>
            <a:r>
              <a:rPr lang="de-DE" sz="1600" err="1">
                <a:solidFill>
                  <a:schemeClr val="tx2"/>
                </a:solidFill>
              </a:rPr>
              <a:t>Propotional</a:t>
            </a:r>
            <a:r>
              <a:rPr lang="de-DE" sz="1600">
                <a:solidFill>
                  <a:schemeClr val="tx2"/>
                </a:solidFill>
              </a:rPr>
              <a:t> catch </a:t>
            </a:r>
            <a:r>
              <a:rPr lang="de-DE" sz="1600" err="1">
                <a:solidFill>
                  <a:schemeClr val="tx2"/>
                </a:solidFill>
              </a:rPr>
              <a:t>revenues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of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species</a:t>
            </a:r>
            <a:endParaRPr lang="de-DE" sz="160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 b="1" err="1">
                <a:solidFill>
                  <a:schemeClr val="tx2"/>
                </a:solidFill>
              </a:rPr>
              <a:t>Actual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home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port</a:t>
            </a:r>
            <a:r>
              <a:rPr lang="de-DE" sz="1600">
                <a:solidFill>
                  <a:schemeClr val="tx2"/>
                </a:solidFill>
              </a:rPr>
              <a:t>: </a:t>
            </a:r>
            <a:r>
              <a:rPr lang="de-DE" sz="1600" err="1">
                <a:solidFill>
                  <a:schemeClr val="tx2"/>
                </a:solidFill>
              </a:rPr>
              <a:t>port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with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highest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landings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of</a:t>
            </a:r>
            <a:r>
              <a:rPr lang="de-DE" sz="1600">
                <a:solidFill>
                  <a:schemeClr val="tx2"/>
                </a:solidFill>
              </a:rPr>
              <a:t> a </a:t>
            </a:r>
            <a:r>
              <a:rPr lang="de-DE" sz="1600" err="1">
                <a:solidFill>
                  <a:schemeClr val="tx2"/>
                </a:solidFill>
              </a:rPr>
              <a:t>vessel</a:t>
            </a:r>
            <a:endParaRPr lang="de-DE" sz="160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>
                <a:solidFill>
                  <a:schemeClr val="tx2"/>
                </a:solidFill>
              </a:rPr>
              <a:t>Numbers in </a:t>
            </a:r>
            <a:r>
              <a:rPr lang="de-DE" sz="1600" err="1">
                <a:solidFill>
                  <a:schemeClr val="tx2"/>
                </a:solidFill>
              </a:rPr>
              <a:t>diagrams</a:t>
            </a:r>
            <a:r>
              <a:rPr lang="de-DE" sz="1600">
                <a:solidFill>
                  <a:schemeClr val="tx2"/>
                </a:solidFill>
              </a:rPr>
              <a:t>:</a:t>
            </a:r>
          </a:p>
          <a:p>
            <a:pPr marL="0">
              <a:lnSpc>
                <a:spcPts val="2400"/>
              </a:lnSpc>
              <a:spcAft>
                <a:spcPts val="600"/>
              </a:spcAft>
            </a:pPr>
            <a:r>
              <a:rPr lang="de-DE" sz="1600" b="1">
                <a:solidFill>
                  <a:schemeClr val="tx2"/>
                </a:solidFill>
              </a:rPr>
              <a:t>~ N </a:t>
            </a:r>
            <a:r>
              <a:rPr lang="de-DE" sz="1600" b="1" err="1">
                <a:solidFill>
                  <a:schemeClr val="tx2"/>
                </a:solidFill>
              </a:rPr>
              <a:t>vessels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max</a:t>
            </a:r>
            <a:endParaRPr lang="de-DE" sz="2000" b="1">
              <a:solidFill>
                <a:schemeClr val="tx2"/>
              </a:solidFill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1A7DCE6-C190-448B-90ED-5B83B67A1073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EC9A9EE2-4789-46FC-9067-EE5B578AE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5FBF4089-4162-408C-9213-91829A76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FAAB5CF6-8EED-4F8F-825A-E90ED6276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050FECFF-0C67-428B-A8A0-3E80247F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80BD8126-410B-4F66-A4C0-34FE295F1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sp>
        <p:nvSpPr>
          <p:cNvPr id="61" name="Textfeld 60">
            <a:extLst>
              <a:ext uri="{FF2B5EF4-FFF2-40B4-BE49-F238E27FC236}">
                <a16:creationId xmlns:a16="http://schemas.microsoft.com/office/drawing/2014/main" id="{A8ED76B6-E2E6-4DC6-BD98-05B237034F05}"/>
              </a:ext>
            </a:extLst>
          </p:cNvPr>
          <p:cNvSpPr txBox="1"/>
          <p:nvPr/>
        </p:nvSpPr>
        <p:spPr>
          <a:xfrm>
            <a:off x="9872932" y="1449357"/>
            <a:ext cx="2174919" cy="24665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GB" sz="2400" b="1">
                <a:solidFill>
                  <a:schemeClr val="tx2"/>
                </a:solidFill>
                <a:sym typeface="Wingdings" panose="05000000000000000000" pitchFamily="2" charset="2"/>
              </a:rPr>
              <a:t>Differences between national coastal areas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GB" sz="2400" b="1">
                <a:solidFill>
                  <a:schemeClr val="tx2"/>
                </a:solidFill>
                <a:sym typeface="Wingdings" panose="05000000000000000000" pitchFamily="2" charset="2"/>
              </a:rPr>
              <a:t>Higher ISL values for Dutch ports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endParaRPr lang="en-GB" sz="2400" b="1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5331D953-78EC-4F00-BF8B-C5309F170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695" y="-21363"/>
            <a:ext cx="6503912" cy="61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9B33549-E1A4-434F-AC5C-BF5E5628A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78556"/>
              </p:ext>
            </p:extLst>
          </p:nvPr>
        </p:nvGraphicFramePr>
        <p:xfrm>
          <a:off x="79899" y="1855444"/>
          <a:ext cx="11922712" cy="2203083"/>
        </p:xfrm>
        <a:graphic>
          <a:graphicData uri="http://schemas.openxmlformats.org/drawingml/2006/table">
            <a:tbl>
              <a:tblPr/>
              <a:tblGrid>
                <a:gridCol w="592649">
                  <a:extLst>
                    <a:ext uri="{9D8B030D-6E8A-4147-A177-3AD203B41FA5}">
                      <a16:colId xmlns:a16="http://schemas.microsoft.com/office/drawing/2014/main" val="912866030"/>
                    </a:ext>
                  </a:extLst>
                </a:gridCol>
                <a:gridCol w="721246">
                  <a:extLst>
                    <a:ext uri="{9D8B030D-6E8A-4147-A177-3AD203B41FA5}">
                      <a16:colId xmlns:a16="http://schemas.microsoft.com/office/drawing/2014/main" val="1632562752"/>
                    </a:ext>
                  </a:extLst>
                </a:gridCol>
                <a:gridCol w="429191">
                  <a:extLst>
                    <a:ext uri="{9D8B030D-6E8A-4147-A177-3AD203B41FA5}">
                      <a16:colId xmlns:a16="http://schemas.microsoft.com/office/drawing/2014/main" val="346392031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1371728423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507924186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627754550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825257188"/>
                    </a:ext>
                  </a:extLst>
                </a:gridCol>
                <a:gridCol w="604270">
                  <a:extLst>
                    <a:ext uri="{9D8B030D-6E8A-4147-A177-3AD203B41FA5}">
                      <a16:colId xmlns:a16="http://schemas.microsoft.com/office/drawing/2014/main" val="2414820389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4014075230"/>
                    </a:ext>
                  </a:extLst>
                </a:gridCol>
                <a:gridCol w="801820">
                  <a:extLst>
                    <a:ext uri="{9D8B030D-6E8A-4147-A177-3AD203B41FA5}">
                      <a16:colId xmlns:a16="http://schemas.microsoft.com/office/drawing/2014/main" val="2906172411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3792718403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927032318"/>
                    </a:ext>
                  </a:extLst>
                </a:gridCol>
                <a:gridCol w="801820">
                  <a:extLst>
                    <a:ext uri="{9D8B030D-6E8A-4147-A177-3AD203B41FA5}">
                      <a16:colId xmlns:a16="http://schemas.microsoft.com/office/drawing/2014/main" val="4243383091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504700944"/>
                    </a:ext>
                  </a:extLst>
                </a:gridCol>
                <a:gridCol w="604270">
                  <a:extLst>
                    <a:ext uri="{9D8B030D-6E8A-4147-A177-3AD203B41FA5}">
                      <a16:colId xmlns:a16="http://schemas.microsoft.com/office/drawing/2014/main" val="2534224424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2722542202"/>
                    </a:ext>
                  </a:extLst>
                </a:gridCol>
                <a:gridCol w="697234">
                  <a:extLst>
                    <a:ext uri="{9D8B030D-6E8A-4147-A177-3AD203B41FA5}">
                      <a16:colId xmlns:a16="http://schemas.microsoft.com/office/drawing/2014/main" val="1928800882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2309711757"/>
                    </a:ext>
                  </a:extLst>
                </a:gridCol>
              </a:tblGrid>
              <a:tr h="4792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shrimp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Flatfish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Flatfish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Gadoids 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Saith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Anglerfish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Sandeels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Crabs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Norway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Lobster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Clupeids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Mullets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Cephalo-pods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Mackerels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Molluscs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45148"/>
                  </a:ext>
                </a:extLst>
              </a:tr>
              <a:tr h="15849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Catch, </a:t>
                      </a:r>
                      <a:b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</a:t>
                      </a:r>
                      <a:r>
                        <a:rPr lang="de-DE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(kg)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623 315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1 575 352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271 094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135 141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290 156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45 642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669 721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14 574 391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42 648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217 380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4 246 014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72 959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33 976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557 443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153 193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420 500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316488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44 016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3 619 137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469 465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25 891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375 038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4 935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41 679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9 399 300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58 887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196 699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16 229 320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38 710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19 491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2 287 000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53 402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666 371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66738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NatWnd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667 330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5 113 254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722 134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160 148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646 449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50 483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711 040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21 711 371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100 783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414 061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20 440 701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110 660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51 132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2 777 225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204 688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1 061 596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888738"/>
                  </a:ext>
                </a:extLst>
              </a:tr>
              <a:tr h="15849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catch </a:t>
                      </a:r>
                      <a:b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453165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67497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NatWnd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138693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de-DE"/>
              <a:t>Stress Level </a:t>
            </a:r>
            <a:r>
              <a:rPr lang="de-DE" err="1"/>
              <a:t>species</a:t>
            </a:r>
            <a:endParaRPr lang="en-GB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C4B02B6-4EF9-422E-94C7-40F7A31EAF7C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A46D422-EB89-44B2-9FC5-382E4910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214CA2D-6681-498E-A0FB-0A7B4FFDC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3034F83-FAE3-46D1-8F86-EC5875B2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1F1402EF-FEFC-413F-B39E-F226B8A5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6284F8C-EE47-49BA-B94B-D16077A3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43CA31F-C12E-4400-9D62-AEF2F250A1FE}"/>
              </a:ext>
            </a:extLst>
          </p:cNvPr>
          <p:cNvGrpSpPr>
            <a:grpSpLocks noChangeAspect="1"/>
          </p:cNvGrpSpPr>
          <p:nvPr/>
        </p:nvGrpSpPr>
        <p:grpSpPr>
          <a:xfrm>
            <a:off x="9914856" y="4260978"/>
            <a:ext cx="2032685" cy="1791779"/>
            <a:chOff x="3730054" y="296847"/>
            <a:chExt cx="4398396" cy="3877114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7B9F5E05-A1B2-4DB0-A087-56D45AFF9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2" b="5208"/>
            <a:stretch/>
          </p:blipFill>
          <p:spPr>
            <a:xfrm>
              <a:off x="3730054" y="296847"/>
              <a:ext cx="4398396" cy="38771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0D3EA68A-A862-4053-98A6-8BF0B8AA76E8}"/>
                </a:ext>
              </a:extLst>
            </p:cNvPr>
            <p:cNvGrpSpPr/>
            <p:nvPr/>
          </p:nvGrpSpPr>
          <p:grpSpPr>
            <a:xfrm>
              <a:off x="6865259" y="825020"/>
              <a:ext cx="864554" cy="391578"/>
              <a:chOff x="6562273" y="771279"/>
              <a:chExt cx="864554" cy="391578"/>
            </a:xfrm>
          </p:grpSpPr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6AC87E6A-12E2-4875-B477-ECFEEF4CD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818553" y="967069"/>
                <a:ext cx="273569" cy="19578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22D005B5-302D-4CCA-A263-F6F9EFB57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092122" y="968113"/>
                <a:ext cx="328556" cy="19474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6610EBAF-2401-4B98-895B-17419A146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08825" y="772700"/>
                <a:ext cx="318002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952BE9D3-A265-4FB0-8683-F85A076D5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6801351" y="771279"/>
                <a:ext cx="309990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A8286606-1D57-4385-A92F-0604EF308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562273" y="772700"/>
                <a:ext cx="239077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DB2CB70A-219D-468B-9655-6613211F75B1}"/>
              </a:ext>
            </a:extLst>
          </p:cNvPr>
          <p:cNvSpPr/>
          <p:nvPr/>
        </p:nvSpPr>
        <p:spPr>
          <a:xfrm>
            <a:off x="1381170" y="1855444"/>
            <a:ext cx="500896" cy="23215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9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9B33549-E1A4-434F-AC5C-BF5E5628A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47158"/>
              </p:ext>
            </p:extLst>
          </p:nvPr>
        </p:nvGraphicFramePr>
        <p:xfrm>
          <a:off x="79899" y="1855444"/>
          <a:ext cx="11922712" cy="2203083"/>
        </p:xfrm>
        <a:graphic>
          <a:graphicData uri="http://schemas.openxmlformats.org/drawingml/2006/table">
            <a:tbl>
              <a:tblPr/>
              <a:tblGrid>
                <a:gridCol w="592649">
                  <a:extLst>
                    <a:ext uri="{9D8B030D-6E8A-4147-A177-3AD203B41FA5}">
                      <a16:colId xmlns:a16="http://schemas.microsoft.com/office/drawing/2014/main" val="912866030"/>
                    </a:ext>
                  </a:extLst>
                </a:gridCol>
                <a:gridCol w="721246">
                  <a:extLst>
                    <a:ext uri="{9D8B030D-6E8A-4147-A177-3AD203B41FA5}">
                      <a16:colId xmlns:a16="http://schemas.microsoft.com/office/drawing/2014/main" val="1632562752"/>
                    </a:ext>
                  </a:extLst>
                </a:gridCol>
                <a:gridCol w="429191">
                  <a:extLst>
                    <a:ext uri="{9D8B030D-6E8A-4147-A177-3AD203B41FA5}">
                      <a16:colId xmlns:a16="http://schemas.microsoft.com/office/drawing/2014/main" val="346392031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1371728423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507924186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627754550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825257188"/>
                    </a:ext>
                  </a:extLst>
                </a:gridCol>
                <a:gridCol w="604270">
                  <a:extLst>
                    <a:ext uri="{9D8B030D-6E8A-4147-A177-3AD203B41FA5}">
                      <a16:colId xmlns:a16="http://schemas.microsoft.com/office/drawing/2014/main" val="2414820389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4014075230"/>
                    </a:ext>
                  </a:extLst>
                </a:gridCol>
                <a:gridCol w="801820">
                  <a:extLst>
                    <a:ext uri="{9D8B030D-6E8A-4147-A177-3AD203B41FA5}">
                      <a16:colId xmlns:a16="http://schemas.microsoft.com/office/drawing/2014/main" val="2906172411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3792718403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927032318"/>
                    </a:ext>
                  </a:extLst>
                </a:gridCol>
                <a:gridCol w="801820">
                  <a:extLst>
                    <a:ext uri="{9D8B030D-6E8A-4147-A177-3AD203B41FA5}">
                      <a16:colId xmlns:a16="http://schemas.microsoft.com/office/drawing/2014/main" val="4243383091"/>
                    </a:ext>
                  </a:extLst>
                </a:gridCol>
                <a:gridCol w="639132">
                  <a:extLst>
                    <a:ext uri="{9D8B030D-6E8A-4147-A177-3AD203B41FA5}">
                      <a16:colId xmlns:a16="http://schemas.microsoft.com/office/drawing/2014/main" val="504700944"/>
                    </a:ext>
                  </a:extLst>
                </a:gridCol>
                <a:gridCol w="604270">
                  <a:extLst>
                    <a:ext uri="{9D8B030D-6E8A-4147-A177-3AD203B41FA5}">
                      <a16:colId xmlns:a16="http://schemas.microsoft.com/office/drawing/2014/main" val="2534224424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2722542202"/>
                    </a:ext>
                  </a:extLst>
                </a:gridCol>
                <a:gridCol w="697234">
                  <a:extLst>
                    <a:ext uri="{9D8B030D-6E8A-4147-A177-3AD203B41FA5}">
                      <a16:colId xmlns:a16="http://schemas.microsoft.com/office/drawing/2014/main" val="1928800882"/>
                    </a:ext>
                  </a:extLst>
                </a:gridCol>
                <a:gridCol w="732096">
                  <a:extLst>
                    <a:ext uri="{9D8B030D-6E8A-4147-A177-3AD203B41FA5}">
                      <a16:colId xmlns:a16="http://schemas.microsoft.com/office/drawing/2014/main" val="2309711757"/>
                    </a:ext>
                  </a:extLst>
                </a:gridCol>
              </a:tblGrid>
              <a:tr h="4792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shrimp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Flatfish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Flatfish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Gadoids 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Saith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Anglerfish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Sandeels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Crabs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Norway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Lobster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Clupeids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Mullets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Cephalo-pods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Mackerels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Molluscs</a:t>
                      </a:r>
                      <a:b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de-D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interest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50000"/>
                        </a:lnSpc>
                      </a:pPr>
                      <a:r>
                        <a:rPr lang="de-DE" sz="9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others</a:t>
                      </a:r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45148"/>
                  </a:ext>
                </a:extLst>
              </a:tr>
              <a:tr h="15849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Catch, </a:t>
                      </a:r>
                      <a:b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y</a:t>
                      </a:r>
                      <a:r>
                        <a:rPr lang="de-DE" sz="9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(kg)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623 315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1 575 352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271 094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135 141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290 156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45 642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669 721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14 574 391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42 648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217 380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4 246 014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72 959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33 976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557 443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153 193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420 500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316488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44 016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3 619 137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469 465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25 891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375 038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4 935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41 679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9 399 300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58 887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196 699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16 229 320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38 710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19 491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2 287 000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53 402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666 371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66738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NatWnd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667 330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5 113 254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722 134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160 148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646 449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50 483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711 040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21 711 371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100 783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414 061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20 440 701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110 660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51 132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2 777 225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204 688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1 061 596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888738"/>
                  </a:ext>
                </a:extLst>
              </a:tr>
              <a:tr h="158493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 catch </a:t>
                      </a:r>
                      <a:b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</a:p>
                  </a:txBody>
                  <a:tcPr marL="4653" marR="4653" marT="465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NatPrt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453165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767497"/>
                  </a:ext>
                </a:extLst>
              </a:tr>
              <a:tr h="15849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 err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NatWnd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15.04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10.59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3.92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0.78</a:t>
                      </a:r>
                    </a:p>
                  </a:txBody>
                  <a:tcPr marL="4653" marR="4653" marT="46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138693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de-DE"/>
              <a:t>Stress Level </a:t>
            </a:r>
            <a:r>
              <a:rPr lang="de-DE" err="1"/>
              <a:t>species</a:t>
            </a:r>
            <a:endParaRPr lang="en-GB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4A87EF3-9D44-4E3C-95CB-53C698AA2F75}"/>
              </a:ext>
            </a:extLst>
          </p:cNvPr>
          <p:cNvSpPr/>
          <p:nvPr/>
        </p:nvSpPr>
        <p:spPr>
          <a:xfrm>
            <a:off x="1912332" y="1855443"/>
            <a:ext cx="694717" cy="23215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6294679-224A-4420-941F-7E7E225B46E3}"/>
              </a:ext>
            </a:extLst>
          </p:cNvPr>
          <p:cNvSpPr/>
          <p:nvPr/>
        </p:nvSpPr>
        <p:spPr>
          <a:xfrm>
            <a:off x="1381170" y="1855444"/>
            <a:ext cx="500896" cy="23215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3C52597-903E-47A3-A86E-AEC06C3A1435}"/>
              </a:ext>
            </a:extLst>
          </p:cNvPr>
          <p:cNvSpPr/>
          <p:nvPr/>
        </p:nvSpPr>
        <p:spPr>
          <a:xfrm>
            <a:off x="5153487" y="1855441"/>
            <a:ext cx="2108447" cy="23215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C4B02B6-4EF9-422E-94C7-40F7A31EAF7C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A46D422-EB89-44B2-9FC5-382E4910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214CA2D-6681-498E-A0FB-0A7B4FFDC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3034F83-FAE3-46D1-8F86-EC5875B2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1F1402EF-FEFC-413F-B39E-F226B8A5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6284F8C-EE47-49BA-B94B-D16077A3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43CA31F-C12E-4400-9D62-AEF2F250A1FE}"/>
              </a:ext>
            </a:extLst>
          </p:cNvPr>
          <p:cNvGrpSpPr>
            <a:grpSpLocks noChangeAspect="1"/>
          </p:cNvGrpSpPr>
          <p:nvPr/>
        </p:nvGrpSpPr>
        <p:grpSpPr>
          <a:xfrm>
            <a:off x="9914856" y="4260978"/>
            <a:ext cx="2032685" cy="1791779"/>
            <a:chOff x="3730054" y="296847"/>
            <a:chExt cx="4398396" cy="3877114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7B9F5E05-A1B2-4DB0-A087-56D45AFF9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2" b="5208"/>
            <a:stretch/>
          </p:blipFill>
          <p:spPr>
            <a:xfrm>
              <a:off x="3730054" y="296847"/>
              <a:ext cx="4398396" cy="387711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0D3EA68A-A862-4053-98A6-8BF0B8AA76E8}"/>
                </a:ext>
              </a:extLst>
            </p:cNvPr>
            <p:cNvGrpSpPr/>
            <p:nvPr/>
          </p:nvGrpSpPr>
          <p:grpSpPr>
            <a:xfrm>
              <a:off x="6865259" y="825020"/>
              <a:ext cx="864554" cy="391578"/>
              <a:chOff x="6562273" y="771279"/>
              <a:chExt cx="864554" cy="391578"/>
            </a:xfrm>
          </p:grpSpPr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6AC87E6A-12E2-4875-B477-ECFEEF4CD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818553" y="967069"/>
                <a:ext cx="273569" cy="19578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22D005B5-302D-4CCA-A263-F6F9EFB57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7092122" y="968113"/>
                <a:ext cx="328556" cy="19474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6610EBAF-2401-4B98-895B-17419A146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08825" y="772700"/>
                <a:ext cx="318002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952BE9D3-A265-4FB0-8683-F85A076D5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6801351" y="771279"/>
                <a:ext cx="309990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A8286606-1D57-4385-A92F-0604EF308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6562273" y="772700"/>
                <a:ext cx="239077" cy="19578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968E700F-9171-45D0-9F3E-B2F6924FA32E}"/>
              </a:ext>
            </a:extLst>
          </p:cNvPr>
          <p:cNvSpPr txBox="1"/>
          <p:nvPr/>
        </p:nvSpPr>
        <p:spPr>
          <a:xfrm>
            <a:off x="361894" y="4396421"/>
            <a:ext cx="4521109" cy="15388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marL="0"/>
            <a:r>
              <a:rPr lang="de-DE" sz="2000" b="1">
                <a:solidFill>
                  <a:schemeClr val="tx2"/>
                </a:solidFill>
              </a:rPr>
              <a:t>High SL </a:t>
            </a:r>
            <a:r>
              <a:rPr lang="de-DE" sz="2000" b="1" err="1">
                <a:solidFill>
                  <a:schemeClr val="tx2"/>
                </a:solidFill>
              </a:rPr>
              <a:t>of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species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for</a:t>
            </a:r>
            <a:r>
              <a:rPr lang="de-DE" sz="2000" b="1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err="1">
                <a:solidFill>
                  <a:schemeClr val="tx2"/>
                </a:solidFill>
              </a:rPr>
              <a:t>Flatfish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of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interest</a:t>
            </a:r>
            <a:r>
              <a:rPr lang="de-DE" sz="2000">
                <a:solidFill>
                  <a:schemeClr val="tx2"/>
                </a:solidFill>
              </a:rPr>
              <a:t> (</a:t>
            </a:r>
            <a:r>
              <a:rPr lang="de-DE" sz="2000" err="1">
                <a:solidFill>
                  <a:schemeClr val="tx2"/>
                </a:solidFill>
              </a:rPr>
              <a:t>sole</a:t>
            </a:r>
            <a:r>
              <a:rPr lang="de-DE" sz="2000">
                <a:solidFill>
                  <a:schemeClr val="tx2"/>
                </a:solidFill>
              </a:rPr>
              <a:t>, </a:t>
            </a:r>
            <a:r>
              <a:rPr lang="de-DE" sz="2000" err="1">
                <a:solidFill>
                  <a:schemeClr val="tx2"/>
                </a:solidFill>
              </a:rPr>
              <a:t>plaice</a:t>
            </a:r>
            <a:r>
              <a:rPr lang="de-DE" sz="2000">
                <a:solidFill>
                  <a:schemeClr val="tx2"/>
                </a:solidFill>
              </a:rPr>
              <a:t>, </a:t>
            </a:r>
            <a:r>
              <a:rPr lang="de-DE" sz="2000" err="1">
                <a:solidFill>
                  <a:schemeClr val="tx2"/>
                </a:solidFill>
              </a:rPr>
              <a:t>turbot</a:t>
            </a:r>
            <a:r>
              <a:rPr lang="de-DE" sz="2000">
                <a:solidFill>
                  <a:schemeClr val="tx2"/>
                </a:solidFill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err="1">
                <a:solidFill>
                  <a:schemeClr val="tx2"/>
                </a:solidFill>
              </a:rPr>
              <a:t>anglerfish</a:t>
            </a:r>
            <a:endParaRPr lang="de-DE" sz="200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err="1">
                <a:solidFill>
                  <a:schemeClr val="tx2"/>
                </a:solidFill>
              </a:rPr>
              <a:t>sandeels</a:t>
            </a:r>
            <a:endParaRPr lang="de-DE" sz="200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err="1">
                <a:solidFill>
                  <a:schemeClr val="tx2"/>
                </a:solidFill>
              </a:rPr>
              <a:t>crabs</a:t>
            </a:r>
            <a:r>
              <a:rPr lang="de-DE" sz="2000">
                <a:solidFill>
                  <a:schemeClr val="tx2"/>
                </a:solidFill>
              </a:rPr>
              <a:t> (</a:t>
            </a:r>
            <a:r>
              <a:rPr lang="de-DE" sz="2000" err="1">
                <a:solidFill>
                  <a:schemeClr val="tx2"/>
                </a:solidFill>
              </a:rPr>
              <a:t>lobster</a:t>
            </a:r>
            <a:r>
              <a:rPr lang="de-DE" sz="2000">
                <a:solidFill>
                  <a:schemeClr val="tx2"/>
                </a:solidFill>
              </a:rPr>
              <a:t>, rock </a:t>
            </a:r>
            <a:r>
              <a:rPr lang="de-DE" sz="2000" err="1">
                <a:solidFill>
                  <a:schemeClr val="tx2"/>
                </a:solidFill>
              </a:rPr>
              <a:t>crab</a:t>
            </a:r>
            <a:r>
              <a:rPr lang="de-DE" sz="2000">
                <a:solidFill>
                  <a:schemeClr val="tx2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3882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55EBC02C-97F8-4600-8682-4DD536E70222}"/>
              </a:ext>
            </a:extLst>
          </p:cNvPr>
          <p:cNvSpPr txBox="1">
            <a:spLocks/>
          </p:cNvSpPr>
          <p:nvPr/>
        </p:nvSpPr>
        <p:spPr>
          <a:xfrm>
            <a:off x="315734" y="286489"/>
            <a:ext cx="11730161" cy="5399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GB" sz="2800"/>
              <a:t>Differences between national fleets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B4BA96D-A3A9-474E-B8B7-778E5C3F85AF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008AC6E-0838-4713-A87F-B87490D2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F0E80C9-D3B6-4ED9-840D-406E3345C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87A8834-7BB0-4EBC-9BDC-44732ADB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F389DCD-066E-4209-86F7-5F4406ED4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A6C3225-D069-439E-A1C8-51FEB1C0A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2A837BE7-2C1D-446E-9F3F-DC20DA9FB74C}"/>
              </a:ext>
            </a:extLst>
          </p:cNvPr>
          <p:cNvSpPr txBox="1"/>
          <p:nvPr/>
        </p:nvSpPr>
        <p:spPr>
          <a:xfrm>
            <a:off x="262586" y="753555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Stress Level </a:t>
            </a:r>
            <a:r>
              <a:rPr lang="de-DE" err="1"/>
              <a:t>diagram</a:t>
            </a:r>
            <a:r>
              <a:rPr lang="de-DE"/>
              <a:t> per </a:t>
            </a:r>
            <a:r>
              <a:rPr lang="de-DE" err="1"/>
              <a:t>specific</a:t>
            </a:r>
            <a:r>
              <a:rPr lang="de-DE"/>
              <a:t> </a:t>
            </a:r>
            <a:r>
              <a:rPr lang="de-DE" err="1"/>
              <a:t>fisheries</a:t>
            </a:r>
            <a:r>
              <a:rPr lang="de-DE"/>
              <a:t> (</a:t>
            </a:r>
            <a:r>
              <a:rPr lang="de-DE" err="1"/>
              <a:t>gear</a:t>
            </a:r>
            <a:r>
              <a:rPr lang="de-DE"/>
              <a:t> </a:t>
            </a:r>
            <a:r>
              <a:rPr lang="de-DE" err="1"/>
              <a:t>types</a:t>
            </a:r>
            <a:r>
              <a:rPr lang="de-DE"/>
              <a:t>)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A1C44DFB-5F7A-41A2-BB54-71A92061B3AC}"/>
              </a:ext>
            </a:extLst>
          </p:cNvPr>
          <p:cNvSpPr txBox="1"/>
          <p:nvPr/>
        </p:nvSpPr>
        <p:spPr>
          <a:xfrm>
            <a:off x="54480" y="5405125"/>
            <a:ext cx="20026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600" b="1" err="1">
                <a:solidFill>
                  <a:schemeClr val="tx2"/>
                </a:solidFill>
              </a:rPr>
              <a:t>Please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note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i="1">
                <a:solidFill>
                  <a:schemeClr val="tx2"/>
                </a:solidFill>
              </a:rPr>
              <a:t>in SL: </a:t>
            </a:r>
          </a:p>
          <a:p>
            <a:pPr marL="0"/>
            <a:r>
              <a:rPr lang="de-DE" sz="1600" i="1" err="1">
                <a:solidFill>
                  <a:schemeClr val="tx2"/>
                </a:solidFill>
              </a:rPr>
              <a:t>one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vessel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can</a:t>
            </a:r>
            <a:r>
              <a:rPr lang="de-DE" sz="1600" i="1">
                <a:solidFill>
                  <a:schemeClr val="tx2"/>
                </a:solidFill>
              </a:rPr>
              <a:t> perform </a:t>
            </a:r>
            <a:r>
              <a:rPr lang="de-DE" sz="1600" i="1" err="1">
                <a:solidFill>
                  <a:schemeClr val="tx2"/>
                </a:solidFill>
              </a:rPr>
              <a:t>several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activities</a:t>
            </a:r>
            <a:endParaRPr lang="de-DE" sz="1600" i="1">
              <a:solidFill>
                <a:schemeClr val="tx2"/>
              </a:solidFill>
            </a:endParaRP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4DBD0C51-E1A4-468B-9D4F-F9E7851C9077}"/>
              </a:ext>
            </a:extLst>
          </p:cNvPr>
          <p:cNvSpPr txBox="1"/>
          <p:nvPr/>
        </p:nvSpPr>
        <p:spPr>
          <a:xfrm>
            <a:off x="82718" y="1274319"/>
            <a:ext cx="1846018" cy="3914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de-DE" sz="2000" b="1">
                <a:solidFill>
                  <a:schemeClr val="tx2"/>
                </a:solidFill>
              </a:rPr>
              <a:t>Impact on</a:t>
            </a:r>
            <a:endParaRPr lang="de-DE" sz="800">
              <a:solidFill>
                <a:schemeClr val="tx2"/>
              </a:solidFill>
            </a:endParaRP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TBC,TBB,DTD,DSN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TBB, PGE (SAN)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SAN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TBB, DTD, DSN, PGE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SAN,PGO (PGE)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9089F26-0DB2-4A23-87EE-720F35CB3614}"/>
              </a:ext>
            </a:extLst>
          </p:cNvPr>
          <p:cNvGrpSpPr/>
          <p:nvPr/>
        </p:nvGrpSpPr>
        <p:grpSpPr>
          <a:xfrm>
            <a:off x="1997219" y="1132665"/>
            <a:ext cx="10209573" cy="5616220"/>
            <a:chOff x="1997219" y="1058115"/>
            <a:chExt cx="10209573" cy="561622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39E65E0-5323-4393-96D1-0806E59E4D91}"/>
                </a:ext>
              </a:extLst>
            </p:cNvPr>
            <p:cNvGrpSpPr/>
            <p:nvPr/>
          </p:nvGrpSpPr>
          <p:grpSpPr>
            <a:xfrm>
              <a:off x="1997219" y="1058115"/>
              <a:ext cx="10209573" cy="5077398"/>
              <a:chOff x="1997219" y="938044"/>
              <a:chExt cx="10209573" cy="5077398"/>
            </a:xfrm>
          </p:grpSpPr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C5448A2F-498C-4FEB-93DD-DCDC6B6DC6CE}"/>
                  </a:ext>
                </a:extLst>
              </p:cNvPr>
              <p:cNvSpPr/>
              <p:nvPr/>
            </p:nvSpPr>
            <p:spPr>
              <a:xfrm>
                <a:off x="1997219" y="938044"/>
                <a:ext cx="10209573" cy="507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389F2FE2-B50E-4147-9502-63CDCEE09286}"/>
                  </a:ext>
                </a:extLst>
              </p:cNvPr>
              <p:cNvGrpSpPr/>
              <p:nvPr/>
            </p:nvGrpSpPr>
            <p:grpSpPr>
              <a:xfrm>
                <a:off x="2057120" y="1291937"/>
                <a:ext cx="10016349" cy="4645355"/>
                <a:chOff x="1811586" y="1291937"/>
                <a:chExt cx="10016349" cy="4645355"/>
              </a:xfrm>
            </p:grpSpPr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943601A0-2A56-4615-8246-C28A8758B8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039" b="4682"/>
                <a:stretch/>
              </p:blipFill>
              <p:spPr>
                <a:xfrm>
                  <a:off x="2797781" y="1659077"/>
                  <a:ext cx="9030154" cy="4278215"/>
                </a:xfrm>
                <a:prstGeom prst="rect">
                  <a:avLst/>
                </a:prstGeom>
              </p:spPr>
            </p:pic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71D51598-3480-48D6-BDA5-D0919056BD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312967" y="2468774"/>
                  <a:ext cx="285843" cy="175989"/>
                </a:xfrm>
                <a:prstGeom prst="rect">
                  <a:avLst/>
                </a:prstGeom>
              </p:spPr>
            </p:pic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A0770E6C-9449-4E8F-94CA-370C0A6A8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264685" y="1692047"/>
                  <a:ext cx="285848" cy="234090"/>
                </a:xfrm>
                <a:prstGeom prst="rect">
                  <a:avLst/>
                </a:prstGeom>
              </p:spPr>
            </p:pic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60212A0E-ACFD-451D-B6DA-6736BAF32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 flipV="1">
                  <a:off x="3301056" y="4067074"/>
                  <a:ext cx="285844" cy="179574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87D39EB0-C977-4A10-BFC8-11AB7D178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301055" y="3294723"/>
                  <a:ext cx="285845" cy="204573"/>
                </a:xfrm>
                <a:prstGeom prst="rect">
                  <a:avLst/>
                </a:prstGeom>
              </p:spPr>
            </p:pic>
            <p:pic>
              <p:nvPicPr>
                <p:cNvPr id="35" name="Grafik 34">
                  <a:extLst>
                    <a:ext uri="{FF2B5EF4-FFF2-40B4-BE49-F238E27FC236}">
                      <a16:creationId xmlns:a16="http://schemas.microsoft.com/office/drawing/2014/main" id="{DDD23D62-34AC-4C19-9CBC-F928370B5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301054" y="4814425"/>
                  <a:ext cx="285846" cy="169428"/>
                </a:xfrm>
                <a:prstGeom prst="rect">
                  <a:avLst/>
                </a:prstGeom>
              </p:spPr>
            </p:pic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82FF8E51-65A3-4ED9-ADC1-E73C3E438EC4}"/>
                    </a:ext>
                  </a:extLst>
                </p:cNvPr>
                <p:cNvSpPr txBox="1"/>
                <p:nvPr/>
              </p:nvSpPr>
              <p:spPr>
                <a:xfrm>
                  <a:off x="6981350" y="1892415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97F2BDF2-E69C-4825-A030-1825DBD258C4}"/>
                    </a:ext>
                  </a:extLst>
                </p:cNvPr>
                <p:cNvSpPr txBox="1"/>
                <p:nvPr/>
              </p:nvSpPr>
              <p:spPr>
                <a:xfrm>
                  <a:off x="7806157" y="1892415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35AD7A5F-9B5A-417F-8749-75BD72421328}"/>
                    </a:ext>
                  </a:extLst>
                </p:cNvPr>
                <p:cNvSpPr txBox="1"/>
                <p:nvPr/>
              </p:nvSpPr>
              <p:spPr>
                <a:xfrm>
                  <a:off x="3264685" y="1328361"/>
                  <a:ext cx="78226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TB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B 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targetting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C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.crangon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873D1985-36BD-4B34-AB13-6B7C8098544A}"/>
                    </a:ext>
                  </a:extLst>
                </p:cNvPr>
                <p:cNvSpPr txBox="1"/>
                <p:nvPr/>
              </p:nvSpPr>
              <p:spPr>
                <a:xfrm>
                  <a:off x="3867604" y="1291937"/>
                  <a:ext cx="1278162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ottom </a:t>
                  </a:r>
                </a:p>
                <a:p>
                  <a:pPr algn="ctr"/>
                  <a:r>
                    <a:rPr lang="de-DE" sz="1000" b="1">
                      <a:solidFill>
                        <a:schemeClr val="tx2"/>
                      </a:solidFill>
                    </a:rPr>
                    <a:t>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eam 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remaining</a:t>
                  </a:r>
                  <a:endParaRPr lang="de-DE" sz="1000"/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84E1215B-16A4-4D6F-9E32-AC7A74281BDB}"/>
                    </a:ext>
                  </a:extLst>
                </p:cNvPr>
                <p:cNvSpPr txBox="1"/>
                <p:nvPr/>
              </p:nvSpPr>
              <p:spPr>
                <a:xfrm>
                  <a:off x="4944205" y="1331344"/>
                  <a:ext cx="86401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emersal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and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redges</a:t>
                  </a:r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0C8387B9-9339-48FC-9184-AA6843B2C0D0}"/>
                    </a:ext>
                  </a:extLst>
                </p:cNvPr>
                <p:cNvSpPr txBox="1"/>
                <p:nvPr/>
              </p:nvSpPr>
              <p:spPr>
                <a:xfrm>
                  <a:off x="5957452" y="1330682"/>
                  <a:ext cx="52418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emersal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S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ei</a:t>
                  </a:r>
                  <a:r>
                    <a:rPr lang="de-DE" sz="1000" b="1" err="1">
                      <a:solidFill>
                        <a:schemeClr val="tx2"/>
                      </a:solidFill>
                    </a:rPr>
                    <a:t>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es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A159F92-36A8-47CE-AD47-CDE76F35A67F}"/>
                    </a:ext>
                  </a:extLst>
                </p:cNvPr>
                <p:cNvSpPr txBox="1"/>
                <p:nvPr/>
              </p:nvSpPr>
              <p:spPr>
                <a:xfrm>
                  <a:off x="6809842" y="1314877"/>
                  <a:ext cx="4472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SAN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deel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fishery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3820C90E-B532-45AC-947F-3ABE8D5438BE}"/>
                    </a:ext>
                  </a:extLst>
                </p:cNvPr>
                <p:cNvSpPr txBox="1"/>
                <p:nvPr/>
              </p:nvSpPr>
              <p:spPr>
                <a:xfrm>
                  <a:off x="7616612" y="1314877"/>
                  <a:ext cx="5049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PAN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dalus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fishery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AF81E520-225D-4BA2-8CAE-79004DCB0162}"/>
                    </a:ext>
                  </a:extLst>
                </p:cNvPr>
                <p:cNvSpPr txBox="1"/>
                <p:nvPr/>
              </p:nvSpPr>
              <p:spPr>
                <a:xfrm>
                  <a:off x="8360667" y="1314877"/>
                  <a:ext cx="7389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assive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ears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E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ntangling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49C8DC47-C2BA-4D12-8F47-D1E5D51C8BE5}"/>
                    </a:ext>
                  </a:extLst>
                </p:cNvPr>
                <p:cNvSpPr txBox="1"/>
                <p:nvPr/>
              </p:nvSpPr>
              <p:spPr>
                <a:xfrm>
                  <a:off x="9208370" y="1314877"/>
                  <a:ext cx="7389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assive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ears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O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thers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865D6EF8-1884-4E17-9AE0-235A9CF6DF81}"/>
                    </a:ext>
                  </a:extLst>
                </p:cNvPr>
                <p:cNvSpPr txBox="1"/>
                <p:nvPr/>
              </p:nvSpPr>
              <p:spPr>
                <a:xfrm>
                  <a:off x="10044551" y="1319524"/>
                  <a:ext cx="7646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elagic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and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S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eines</a:t>
                  </a:r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25F58C8F-2388-412D-A685-B1C5AB701FFB}"/>
                    </a:ext>
                  </a:extLst>
                </p:cNvPr>
                <p:cNvSpPr txBox="1"/>
                <p:nvPr/>
              </p:nvSpPr>
              <p:spPr>
                <a:xfrm>
                  <a:off x="11007211" y="1314876"/>
                  <a:ext cx="48731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all </a:t>
                  </a:r>
                  <a:r>
                    <a:rPr lang="de-DE" sz="1000" b="1" err="1">
                      <a:solidFill>
                        <a:schemeClr val="tx2"/>
                      </a:solidFill>
                    </a:rPr>
                    <a:t>OTH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er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gears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7CE67174-D5FA-4788-A819-72F5FD780D88}"/>
                    </a:ext>
                  </a:extLst>
                </p:cNvPr>
                <p:cNvSpPr txBox="1"/>
                <p:nvPr/>
              </p:nvSpPr>
              <p:spPr>
                <a:xfrm>
                  <a:off x="1811586" y="1295054"/>
                  <a:ext cx="97546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2000" b="1">
                      <a:solidFill>
                        <a:schemeClr val="tx2"/>
                      </a:solidFill>
                    </a:rPr>
                    <a:t>N </a:t>
                  </a:r>
                  <a:r>
                    <a:rPr lang="de-DE" sz="2000" b="1" err="1">
                      <a:solidFill>
                        <a:schemeClr val="tx2"/>
                      </a:solidFill>
                    </a:rPr>
                    <a:t>vessels</a:t>
                  </a:r>
                  <a:endParaRPr lang="de-DE" sz="2000" b="1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5113CFFC-00B9-48E7-B699-A73797A1358E}"/>
                    </a:ext>
                  </a:extLst>
                </p:cNvPr>
                <p:cNvSpPr txBox="1"/>
                <p:nvPr/>
              </p:nvSpPr>
              <p:spPr>
                <a:xfrm>
                  <a:off x="1878625" y="1443577"/>
                  <a:ext cx="916661" cy="3607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BEL    78</a:t>
                  </a:r>
                </a:p>
                <a:p>
                  <a:pPr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DEU 238</a:t>
                  </a:r>
                </a:p>
                <a:p>
                  <a:pPr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DNK 376</a:t>
                  </a:r>
                </a:p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NLD 374</a:t>
                  </a:r>
                </a:p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SWE 113</a:t>
                  </a: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89D6B2CD-B5A1-4900-BEFC-5756CB7FA0B8}"/>
                    </a:ext>
                  </a:extLst>
                </p:cNvPr>
                <p:cNvSpPr txBox="1"/>
                <p:nvPr/>
              </p:nvSpPr>
              <p:spPr>
                <a:xfrm>
                  <a:off x="10353454" y="189215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E8A02F5B-7EDC-4A32-99A7-7A09805669BD}"/>
                    </a:ext>
                  </a:extLst>
                </p:cNvPr>
                <p:cNvSpPr txBox="1"/>
                <p:nvPr/>
              </p:nvSpPr>
              <p:spPr>
                <a:xfrm>
                  <a:off x="11208586" y="1892153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7F604B81-A384-4F55-921B-9B75B6CEC54A}"/>
                    </a:ext>
                  </a:extLst>
                </p:cNvPr>
                <p:cNvSpPr txBox="1"/>
                <p:nvPr/>
              </p:nvSpPr>
              <p:spPr>
                <a:xfrm>
                  <a:off x="7814622" y="267980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A20DAF51-123B-433A-B8C4-70EAB55811CF}"/>
                    </a:ext>
                  </a:extLst>
                </p:cNvPr>
                <p:cNvSpPr txBox="1"/>
                <p:nvPr/>
              </p:nvSpPr>
              <p:spPr>
                <a:xfrm>
                  <a:off x="7869085" y="422528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3CFEBE36-F400-49EC-9286-1AC7F09F6E6F}"/>
                    </a:ext>
                  </a:extLst>
                </p:cNvPr>
                <p:cNvSpPr txBox="1"/>
                <p:nvPr/>
              </p:nvSpPr>
              <p:spPr>
                <a:xfrm>
                  <a:off x="6936323" y="422528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C57E8C5B-2BD7-4881-BFFC-09D7EE038358}"/>
                    </a:ext>
                  </a:extLst>
                </p:cNvPr>
                <p:cNvSpPr txBox="1"/>
                <p:nvPr/>
              </p:nvSpPr>
              <p:spPr>
                <a:xfrm>
                  <a:off x="3457057" y="5039514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AD732983-214A-49C0-B767-98D3F51425BB}"/>
                    </a:ext>
                  </a:extLst>
                </p:cNvPr>
                <p:cNvSpPr txBox="1"/>
                <p:nvPr/>
              </p:nvSpPr>
              <p:spPr>
                <a:xfrm>
                  <a:off x="4376019" y="5039514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</p:grp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9E9A527-040F-4C0E-8DA1-A8BDD923473F}"/>
                </a:ext>
              </a:extLst>
            </p:cNvPr>
            <p:cNvSpPr txBox="1"/>
            <p:nvPr/>
          </p:nvSpPr>
          <p:spPr>
            <a:xfrm>
              <a:off x="2078645" y="6181892"/>
              <a:ext cx="450642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/>
              <a:r>
                <a:rPr lang="de-DE" sz="1600">
                  <a:solidFill>
                    <a:schemeClr val="tx2"/>
                  </a:solidFill>
                </a:rPr>
                <a:t>Numbers in </a:t>
              </a:r>
              <a:r>
                <a:rPr lang="de-DE" sz="1600" err="1">
                  <a:solidFill>
                    <a:schemeClr val="tx2"/>
                  </a:solidFill>
                </a:rPr>
                <a:t>diagrams</a:t>
              </a:r>
              <a:r>
                <a:rPr lang="de-DE" sz="1600">
                  <a:solidFill>
                    <a:schemeClr val="tx2"/>
                  </a:solidFill>
                </a:rPr>
                <a:t>: N </a:t>
              </a:r>
              <a:r>
                <a:rPr lang="de-DE" sz="1600" err="1">
                  <a:solidFill>
                    <a:schemeClr val="tx2"/>
                  </a:solidFill>
                </a:rPr>
                <a:t>vessels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perfoming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this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activity</a:t>
              </a:r>
              <a:endParaRPr lang="de-DE" sz="1600">
                <a:solidFill>
                  <a:schemeClr val="tx2"/>
                </a:solidFill>
              </a:endParaRPr>
            </a:p>
            <a:p>
              <a:pPr marL="0"/>
              <a:r>
                <a:rPr lang="de-DE" sz="1600">
                  <a:solidFill>
                    <a:schemeClr val="tx2"/>
                  </a:solidFill>
                </a:rPr>
                <a:t>NA: </a:t>
              </a:r>
              <a:r>
                <a:rPr lang="de-DE" sz="1600"/>
                <a:t>not </a:t>
              </a:r>
              <a:r>
                <a:rPr lang="de-DE" sz="1600" err="1"/>
                <a:t>available</a:t>
              </a:r>
              <a:r>
                <a:rPr lang="de-DE" sz="1600"/>
                <a:t> (</a:t>
              </a:r>
              <a:r>
                <a:rPr lang="de-DE" sz="1600" err="1"/>
                <a:t>no</a:t>
              </a:r>
              <a:r>
                <a:rPr lang="de-DE" sz="1600"/>
                <a:t> </a:t>
              </a:r>
              <a:r>
                <a:rPr lang="de-DE" sz="1600" err="1"/>
                <a:t>observations</a:t>
              </a:r>
              <a:r>
                <a:rPr lang="de-DE" sz="1600"/>
                <a:t>)</a:t>
              </a:r>
              <a:endParaRPr lang="de-DE" sz="1600">
                <a:solidFill>
                  <a:schemeClr val="tx2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B31A91C-64E4-43C3-B07E-4C2EA7C13FEF}"/>
                </a:ext>
              </a:extLst>
            </p:cNvPr>
            <p:cNvSpPr txBox="1"/>
            <p:nvPr/>
          </p:nvSpPr>
          <p:spPr>
            <a:xfrm>
              <a:off x="4108859" y="1722072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25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029DE6EE-39A1-4CE4-ABA1-812759F87275}"/>
                </a:ext>
              </a:extLst>
            </p:cNvPr>
            <p:cNvSpPr txBox="1"/>
            <p:nvPr/>
          </p:nvSpPr>
          <p:spPr>
            <a:xfrm>
              <a:off x="4974107" y="171224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63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DA7DB741-9F62-48D4-8AD1-C236FC3603C9}"/>
                </a:ext>
              </a:extLst>
            </p:cNvPr>
            <p:cNvSpPr txBox="1"/>
            <p:nvPr/>
          </p:nvSpPr>
          <p:spPr>
            <a:xfrm>
              <a:off x="5796990" y="1720914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24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EE8E7774-6529-4D3B-A8D3-A3969C4A387B}"/>
                </a:ext>
              </a:extLst>
            </p:cNvPr>
            <p:cNvSpPr txBox="1"/>
            <p:nvPr/>
          </p:nvSpPr>
          <p:spPr>
            <a:xfrm>
              <a:off x="6732984" y="1729662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A3A7E664-CF71-4747-B4AD-9125B6524B45}"/>
                </a:ext>
              </a:extLst>
            </p:cNvPr>
            <p:cNvSpPr txBox="1"/>
            <p:nvPr/>
          </p:nvSpPr>
          <p:spPr>
            <a:xfrm>
              <a:off x="9318115" y="175620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91CCBFC8-71DD-4C2A-BF4A-54F3FE3E3CD6}"/>
                </a:ext>
              </a:extLst>
            </p:cNvPr>
            <p:cNvSpPr txBox="1"/>
            <p:nvPr/>
          </p:nvSpPr>
          <p:spPr>
            <a:xfrm>
              <a:off x="10191912" y="1729662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C5A4CEF1-BD33-4058-AC18-609F49975FDA}"/>
                </a:ext>
              </a:extLst>
            </p:cNvPr>
            <p:cNvSpPr txBox="1"/>
            <p:nvPr/>
          </p:nvSpPr>
          <p:spPr>
            <a:xfrm>
              <a:off x="3990299" y="2488850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180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A98FAED8-7FAC-4737-89CC-CA873D4E1EA5}"/>
                </a:ext>
              </a:extLst>
            </p:cNvPr>
            <p:cNvSpPr txBox="1"/>
            <p:nvPr/>
          </p:nvSpPr>
          <p:spPr>
            <a:xfrm>
              <a:off x="4956719" y="249564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69</a:t>
              </a: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11C4B21F-FF5F-4EC9-BFDA-E0683201E72A}"/>
                </a:ext>
              </a:extLst>
            </p:cNvPr>
            <p:cNvSpPr txBox="1"/>
            <p:nvPr/>
          </p:nvSpPr>
          <p:spPr>
            <a:xfrm>
              <a:off x="5809598" y="2513198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49</a:t>
              </a:r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8F9696C-BA0A-4F7A-B4E7-68399C70FB7D}"/>
                </a:ext>
              </a:extLst>
            </p:cNvPr>
            <p:cNvSpPr txBox="1"/>
            <p:nvPr/>
          </p:nvSpPr>
          <p:spPr>
            <a:xfrm>
              <a:off x="6736260" y="2514097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A059783-4F4B-4C54-A154-940136808307}"/>
                </a:ext>
              </a:extLst>
            </p:cNvPr>
            <p:cNvSpPr txBox="1"/>
            <p:nvPr/>
          </p:nvSpPr>
          <p:spPr>
            <a:xfrm>
              <a:off x="7625321" y="2499860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AABC5C45-CFC2-4CBE-8F1A-CEFD127172CB}"/>
                </a:ext>
              </a:extLst>
            </p:cNvPr>
            <p:cNvSpPr txBox="1"/>
            <p:nvPr/>
          </p:nvSpPr>
          <p:spPr>
            <a:xfrm>
              <a:off x="9292983" y="2712234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C6ED81F6-3568-4212-811B-7CC8C4D41776}"/>
                </a:ext>
              </a:extLst>
            </p:cNvPr>
            <p:cNvSpPr txBox="1"/>
            <p:nvPr/>
          </p:nvSpPr>
          <p:spPr>
            <a:xfrm>
              <a:off x="10164911" y="2548788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6145EB7-A532-4F89-A895-EC036E3286F2}"/>
                </a:ext>
              </a:extLst>
            </p:cNvPr>
            <p:cNvSpPr txBox="1"/>
            <p:nvPr/>
          </p:nvSpPr>
          <p:spPr>
            <a:xfrm>
              <a:off x="10927970" y="2537730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389BFFE8-E32F-4AC4-88DE-7A2C26D9236E}"/>
                </a:ext>
              </a:extLst>
            </p:cNvPr>
            <p:cNvSpPr txBox="1"/>
            <p:nvPr/>
          </p:nvSpPr>
          <p:spPr>
            <a:xfrm>
              <a:off x="11852994" y="251559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E7624A73-62BB-44AB-8B2C-12EC1350DA0E}"/>
                </a:ext>
              </a:extLst>
            </p:cNvPr>
            <p:cNvSpPr txBox="1"/>
            <p:nvPr/>
          </p:nvSpPr>
          <p:spPr>
            <a:xfrm>
              <a:off x="4095161" y="330858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27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9710DDC9-606B-44A0-88C7-D472FB7744DA}"/>
                </a:ext>
              </a:extLst>
            </p:cNvPr>
            <p:cNvSpPr txBox="1"/>
            <p:nvPr/>
          </p:nvSpPr>
          <p:spPr>
            <a:xfrm>
              <a:off x="4942819" y="330438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405CAFB2-CB93-4B25-8ABD-F76F53094347}"/>
                </a:ext>
              </a:extLst>
            </p:cNvPr>
            <p:cNvSpPr txBox="1"/>
            <p:nvPr/>
          </p:nvSpPr>
          <p:spPr>
            <a:xfrm>
              <a:off x="5703575" y="3312184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285</a:t>
              </a: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27682964-C7C6-4C15-B8BA-8EF6826C0510}"/>
                </a:ext>
              </a:extLst>
            </p:cNvPr>
            <p:cNvSpPr txBox="1"/>
            <p:nvPr/>
          </p:nvSpPr>
          <p:spPr>
            <a:xfrm>
              <a:off x="6686337" y="329778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37</a:t>
              </a: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745F8A00-1E54-45C1-BB81-0F4189387E15}"/>
                </a:ext>
              </a:extLst>
            </p:cNvPr>
            <p:cNvSpPr txBox="1"/>
            <p:nvPr/>
          </p:nvSpPr>
          <p:spPr>
            <a:xfrm>
              <a:off x="7545014" y="328637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98</a:t>
              </a:r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316617DC-02BC-4D2F-8E69-1556A34CA46C}"/>
                </a:ext>
              </a:extLst>
            </p:cNvPr>
            <p:cNvSpPr txBox="1"/>
            <p:nvPr/>
          </p:nvSpPr>
          <p:spPr>
            <a:xfrm>
              <a:off x="8366676" y="3275685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ED1F32D7-2601-422A-A5B2-2B21E49D8695}"/>
                </a:ext>
              </a:extLst>
            </p:cNvPr>
            <p:cNvSpPr txBox="1"/>
            <p:nvPr/>
          </p:nvSpPr>
          <p:spPr>
            <a:xfrm>
              <a:off x="9226745" y="328637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54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B8B00CA-867D-4C98-A14C-8F26461EA9A9}"/>
                </a:ext>
              </a:extLst>
            </p:cNvPr>
            <p:cNvSpPr txBox="1"/>
            <p:nvPr/>
          </p:nvSpPr>
          <p:spPr>
            <a:xfrm>
              <a:off x="10092930" y="329778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10EEAFAF-40F6-46B2-9B1E-F03E06973D71}"/>
                </a:ext>
              </a:extLst>
            </p:cNvPr>
            <p:cNvSpPr txBox="1"/>
            <p:nvPr/>
          </p:nvSpPr>
          <p:spPr>
            <a:xfrm>
              <a:off x="10963347" y="330438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99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0BDDAA35-CBAA-459D-B853-E85CE2A61AB5}"/>
                </a:ext>
              </a:extLst>
            </p:cNvPr>
            <p:cNvSpPr txBox="1"/>
            <p:nvPr/>
          </p:nvSpPr>
          <p:spPr>
            <a:xfrm>
              <a:off x="11795441" y="3288514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42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C6911F08-C151-4CF3-9288-77CE520C93E8}"/>
                </a:ext>
              </a:extLst>
            </p:cNvPr>
            <p:cNvSpPr txBox="1"/>
            <p:nvPr/>
          </p:nvSpPr>
          <p:spPr>
            <a:xfrm>
              <a:off x="4020540" y="4057512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220</a:t>
              </a: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0F2040BF-B789-459C-97EA-216DA91BFFD6}"/>
                </a:ext>
              </a:extLst>
            </p:cNvPr>
            <p:cNvSpPr txBox="1"/>
            <p:nvPr/>
          </p:nvSpPr>
          <p:spPr>
            <a:xfrm>
              <a:off x="4871543" y="4057512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148</a:t>
              </a: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FFD503AB-654E-496C-833D-7B6C7167FE57}"/>
                </a:ext>
              </a:extLst>
            </p:cNvPr>
            <p:cNvSpPr txBox="1"/>
            <p:nvPr/>
          </p:nvSpPr>
          <p:spPr>
            <a:xfrm>
              <a:off x="5816114" y="4071630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76</a:t>
              </a: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2FD653FC-405B-4074-9548-6C2F747C24EB}"/>
                </a:ext>
              </a:extLst>
            </p:cNvPr>
            <p:cNvSpPr txBox="1"/>
            <p:nvPr/>
          </p:nvSpPr>
          <p:spPr>
            <a:xfrm>
              <a:off x="6667117" y="407908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24</a:t>
              </a:r>
            </a:p>
          </p:txBody>
        </p: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139606B7-289F-4CD1-B8E0-B615B578117F}"/>
                </a:ext>
              </a:extLst>
            </p:cNvPr>
            <p:cNvSpPr txBox="1"/>
            <p:nvPr/>
          </p:nvSpPr>
          <p:spPr>
            <a:xfrm>
              <a:off x="9242474" y="406662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13</a:t>
              </a: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6D30F7E1-FB5A-41F6-A042-1414552004EF}"/>
                </a:ext>
              </a:extLst>
            </p:cNvPr>
            <p:cNvSpPr txBox="1"/>
            <p:nvPr/>
          </p:nvSpPr>
          <p:spPr>
            <a:xfrm>
              <a:off x="10179121" y="4087295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</a:t>
              </a: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FB2D395F-E36F-4FA9-95C1-6CEC425F0D05}"/>
                </a:ext>
              </a:extLst>
            </p:cNvPr>
            <p:cNvSpPr txBox="1"/>
            <p:nvPr/>
          </p:nvSpPr>
          <p:spPr>
            <a:xfrm>
              <a:off x="10956371" y="4087295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D8B52BA9-C47F-4A7E-89BF-7E370ADB1505}"/>
                </a:ext>
              </a:extLst>
            </p:cNvPr>
            <p:cNvSpPr txBox="1"/>
            <p:nvPr/>
          </p:nvSpPr>
          <p:spPr>
            <a:xfrm>
              <a:off x="11894813" y="4087295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34AA3AA8-26D0-46AF-8755-79496B9E1F6E}"/>
                </a:ext>
              </a:extLst>
            </p:cNvPr>
            <p:cNvSpPr txBox="1"/>
            <p:nvPr/>
          </p:nvSpPr>
          <p:spPr>
            <a:xfrm>
              <a:off x="5794947" y="486497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98</a:t>
              </a: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B425E6F5-2AD5-4AE3-B3AC-FCD05988AF3D}"/>
                </a:ext>
              </a:extLst>
            </p:cNvPr>
            <p:cNvSpPr txBox="1"/>
            <p:nvPr/>
          </p:nvSpPr>
          <p:spPr>
            <a:xfrm>
              <a:off x="6758488" y="486497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84272F3A-D1FC-4B25-8C07-F94475B3D418}"/>
                </a:ext>
              </a:extLst>
            </p:cNvPr>
            <p:cNvSpPr txBox="1"/>
            <p:nvPr/>
          </p:nvSpPr>
          <p:spPr>
            <a:xfrm>
              <a:off x="7514723" y="486909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B8D2D1C9-2464-4637-A644-596D2D91035F}"/>
                </a:ext>
              </a:extLst>
            </p:cNvPr>
            <p:cNvSpPr txBox="1"/>
            <p:nvPr/>
          </p:nvSpPr>
          <p:spPr>
            <a:xfrm>
              <a:off x="8386894" y="486497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58</a:t>
              </a: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8140B3AA-AB48-4385-AA9B-9BBA6E1369D3}"/>
                </a:ext>
              </a:extLst>
            </p:cNvPr>
            <p:cNvSpPr txBox="1"/>
            <p:nvPr/>
          </p:nvSpPr>
          <p:spPr>
            <a:xfrm>
              <a:off x="9299500" y="4847107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A3ED23D4-DC51-4CD8-BABC-71A0E55C6F71}"/>
                </a:ext>
              </a:extLst>
            </p:cNvPr>
            <p:cNvSpPr txBox="1"/>
            <p:nvPr/>
          </p:nvSpPr>
          <p:spPr>
            <a:xfrm>
              <a:off x="9972672" y="4860811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7D7FFF3D-EAAF-4E08-A0F1-35D341215CAE}"/>
                </a:ext>
              </a:extLst>
            </p:cNvPr>
            <p:cNvSpPr txBox="1"/>
            <p:nvPr/>
          </p:nvSpPr>
          <p:spPr>
            <a:xfrm>
              <a:off x="10927970" y="486081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26</a:t>
              </a: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E1CB05EF-1155-4383-9072-06DC5C067A9A}"/>
                </a:ext>
              </a:extLst>
            </p:cNvPr>
            <p:cNvSpPr txBox="1"/>
            <p:nvPr/>
          </p:nvSpPr>
          <p:spPr>
            <a:xfrm>
              <a:off x="11815692" y="488010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41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350D3AB-4711-4A35-BFF5-4FA6C19A1CBD}"/>
                </a:ext>
              </a:extLst>
            </p:cNvPr>
            <p:cNvSpPr txBox="1"/>
            <p:nvPr/>
          </p:nvSpPr>
          <p:spPr>
            <a:xfrm>
              <a:off x="2005779" y="1089653"/>
              <a:ext cx="239906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>
                <a:spcAft>
                  <a:spcPts val="600"/>
                </a:spcAft>
              </a:pPr>
              <a:r>
                <a:rPr lang="de-DE" sz="1400">
                  <a:solidFill>
                    <a:schemeClr val="tx2"/>
                  </a:solidFill>
                </a:rPr>
                <a:t> </a:t>
              </a:r>
              <a:r>
                <a:rPr lang="de-DE" sz="1400">
                  <a:solidFill>
                    <a:schemeClr val="tx2"/>
                  </a:solidFill>
                  <a:highlight>
                    <a:srgbClr val="00FF00"/>
                  </a:highlight>
                </a:rPr>
                <a:t>Scenario:</a:t>
              </a:r>
              <a:r>
                <a:rPr lang="de-DE" sz="1400" b="1">
                  <a:solidFill>
                    <a:schemeClr val="tx2"/>
                  </a:solidFill>
                  <a:highlight>
                    <a:srgbClr val="00FF00"/>
                  </a:highlight>
                </a:rPr>
                <a:t> </a:t>
              </a:r>
              <a:r>
                <a:rPr lang="de-DE" sz="2400" b="1" err="1">
                  <a:solidFill>
                    <a:schemeClr val="tx2"/>
                  </a:solidFill>
                  <a:highlight>
                    <a:srgbClr val="00FF00"/>
                  </a:highlight>
                </a:rPr>
                <a:t>NatWnd</a:t>
              </a:r>
              <a:endParaRPr lang="de-DE" sz="2400" b="1">
                <a:solidFill>
                  <a:schemeClr val="tx2"/>
                </a:solidFill>
                <a:highlight>
                  <a:srgbClr val="00FF00"/>
                </a:highlight>
              </a:endParaRPr>
            </a:p>
          </p:txBody>
        </p:sp>
      </p:grpSp>
      <p:sp>
        <p:nvSpPr>
          <p:cNvPr id="127" name="Ellipse 126">
            <a:extLst>
              <a:ext uri="{FF2B5EF4-FFF2-40B4-BE49-F238E27FC236}">
                <a16:creationId xmlns:a16="http://schemas.microsoft.com/office/drawing/2014/main" id="{5CA2B2F5-8E7F-4C3E-8E1C-957DE24D6903}"/>
              </a:ext>
            </a:extLst>
          </p:cNvPr>
          <p:cNvSpPr/>
          <p:nvPr/>
        </p:nvSpPr>
        <p:spPr>
          <a:xfrm>
            <a:off x="6864157" y="3623621"/>
            <a:ext cx="895085" cy="6773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3E51768E-5371-44EF-B677-FA44EE5ED6C3}"/>
              </a:ext>
            </a:extLst>
          </p:cNvPr>
          <p:cNvGrpSpPr/>
          <p:nvPr/>
        </p:nvGrpSpPr>
        <p:grpSpPr>
          <a:xfrm>
            <a:off x="3444597" y="2024174"/>
            <a:ext cx="3492388" cy="700502"/>
            <a:chOff x="3444597" y="1949624"/>
            <a:chExt cx="3492388" cy="700502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625E60A7-BDC5-41FE-85FE-4E338F5EE9FC}"/>
                </a:ext>
              </a:extLst>
            </p:cNvPr>
            <p:cNvSpPr/>
            <p:nvPr/>
          </p:nvSpPr>
          <p:spPr>
            <a:xfrm>
              <a:off x="3444597" y="194962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9FEA2D54-2599-46F0-B6A8-FE64F245855A}"/>
                </a:ext>
              </a:extLst>
            </p:cNvPr>
            <p:cNvSpPr/>
            <p:nvPr/>
          </p:nvSpPr>
          <p:spPr>
            <a:xfrm>
              <a:off x="4316216" y="195184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E7B54A13-918E-4775-8FE4-4E57F9EA900A}"/>
                </a:ext>
              </a:extLst>
            </p:cNvPr>
            <p:cNvSpPr/>
            <p:nvPr/>
          </p:nvSpPr>
          <p:spPr>
            <a:xfrm>
              <a:off x="5185448" y="1957769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BCDA1244-7AA6-45F7-88A4-65AC846D8385}"/>
                </a:ext>
              </a:extLst>
            </p:cNvPr>
            <p:cNvSpPr/>
            <p:nvPr/>
          </p:nvSpPr>
          <p:spPr>
            <a:xfrm>
              <a:off x="6041900" y="197279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5FAB0763-98FC-4378-BEFC-74198E5737D5}"/>
              </a:ext>
            </a:extLst>
          </p:cNvPr>
          <p:cNvGrpSpPr/>
          <p:nvPr/>
        </p:nvGrpSpPr>
        <p:grpSpPr>
          <a:xfrm>
            <a:off x="4307533" y="2723758"/>
            <a:ext cx="5194523" cy="743876"/>
            <a:chOff x="4307533" y="2649208"/>
            <a:chExt cx="5194523" cy="743876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2DE6FF1-CD9E-45F0-9A2F-75EFDD0A7938}"/>
                </a:ext>
              </a:extLst>
            </p:cNvPr>
            <p:cNvSpPr/>
            <p:nvPr/>
          </p:nvSpPr>
          <p:spPr>
            <a:xfrm>
              <a:off x="4307533" y="2715751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449EE767-23A1-4F0A-8D3A-6E178E4DD400}"/>
                </a:ext>
              </a:extLst>
            </p:cNvPr>
            <p:cNvSpPr/>
            <p:nvPr/>
          </p:nvSpPr>
          <p:spPr>
            <a:xfrm>
              <a:off x="8606971" y="2649208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14C91F35-8728-405B-8106-77F39FA66F58}"/>
                </a:ext>
              </a:extLst>
            </p:cNvPr>
            <p:cNvSpPr/>
            <p:nvPr/>
          </p:nvSpPr>
          <p:spPr>
            <a:xfrm>
              <a:off x="6872703" y="2699612"/>
              <a:ext cx="895085" cy="6773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6F19328D-85A1-48EC-8C12-A8A4D6726460}"/>
              </a:ext>
            </a:extLst>
          </p:cNvPr>
          <p:cNvGrpSpPr/>
          <p:nvPr/>
        </p:nvGrpSpPr>
        <p:grpSpPr>
          <a:xfrm>
            <a:off x="4290481" y="4413633"/>
            <a:ext cx="5173055" cy="692363"/>
            <a:chOff x="4290481" y="4339083"/>
            <a:chExt cx="5173055" cy="692363"/>
          </a:xfrm>
        </p:grpSpPr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08058F5B-103D-4759-BE87-D7DD4B98DB8C}"/>
                </a:ext>
              </a:extLst>
            </p:cNvPr>
            <p:cNvSpPr/>
            <p:nvPr/>
          </p:nvSpPr>
          <p:spPr>
            <a:xfrm>
              <a:off x="4290481" y="435411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508252DF-8E46-40EF-B37E-6FDCE15EC520}"/>
                </a:ext>
              </a:extLst>
            </p:cNvPr>
            <p:cNvSpPr/>
            <p:nvPr/>
          </p:nvSpPr>
          <p:spPr>
            <a:xfrm>
              <a:off x="5181277" y="4351965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FB1198D3-7A0E-4FA7-B882-03249BB6FCAD}"/>
                </a:ext>
              </a:extLst>
            </p:cNvPr>
            <p:cNvSpPr/>
            <p:nvPr/>
          </p:nvSpPr>
          <p:spPr>
            <a:xfrm>
              <a:off x="6007678" y="434552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5ACEF668-01DF-4708-8BA4-2FCA2A50CEE5}"/>
                </a:ext>
              </a:extLst>
            </p:cNvPr>
            <p:cNvSpPr/>
            <p:nvPr/>
          </p:nvSpPr>
          <p:spPr>
            <a:xfrm>
              <a:off x="8568451" y="433908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6A4364F6-7650-4B56-8225-25CAB641DE7D}"/>
              </a:ext>
            </a:extLst>
          </p:cNvPr>
          <p:cNvGrpSpPr/>
          <p:nvPr/>
        </p:nvGrpSpPr>
        <p:grpSpPr>
          <a:xfrm>
            <a:off x="6872702" y="4943649"/>
            <a:ext cx="3495719" cy="930786"/>
            <a:chOff x="6872702" y="4869099"/>
            <a:chExt cx="3495719" cy="930786"/>
          </a:xfrm>
        </p:grpSpPr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9802A150-4F70-47D1-AFBB-9A47336B7E3A}"/>
                </a:ext>
              </a:extLst>
            </p:cNvPr>
            <p:cNvSpPr/>
            <p:nvPr/>
          </p:nvSpPr>
          <p:spPr>
            <a:xfrm>
              <a:off x="9457099" y="4869099"/>
              <a:ext cx="911322" cy="8900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172CE8BC-912F-471F-9180-08AC2298ABD0}"/>
                </a:ext>
              </a:extLst>
            </p:cNvPr>
            <p:cNvSpPr/>
            <p:nvPr/>
          </p:nvSpPr>
          <p:spPr>
            <a:xfrm>
              <a:off x="8579179" y="4975279"/>
              <a:ext cx="895085" cy="8246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9731386D-9805-4997-852B-FB60D7EF3FF3}"/>
                </a:ext>
              </a:extLst>
            </p:cNvPr>
            <p:cNvSpPr/>
            <p:nvPr/>
          </p:nvSpPr>
          <p:spPr>
            <a:xfrm>
              <a:off x="6872702" y="5087367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00E33B46-88E5-4651-902A-D91F7E4C910B}"/>
              </a:ext>
            </a:extLst>
          </p:cNvPr>
          <p:cNvSpPr/>
          <p:nvPr/>
        </p:nvSpPr>
        <p:spPr>
          <a:xfrm>
            <a:off x="-1725" y="1177787"/>
            <a:ext cx="1993185" cy="4096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B7149524-7444-4572-A6B8-44C6E8A7C3F4}"/>
              </a:ext>
            </a:extLst>
          </p:cNvPr>
          <p:cNvSpPr txBox="1"/>
          <p:nvPr/>
        </p:nvSpPr>
        <p:spPr>
          <a:xfrm>
            <a:off x="6453789" y="1206960"/>
            <a:ext cx="1397819" cy="284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600" b="1" err="1">
                <a:solidFill>
                  <a:schemeClr val="tx2"/>
                </a:solidFill>
              </a:rPr>
              <a:t>specific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fisheries</a:t>
            </a:r>
            <a:endParaRPr lang="de-DE" sz="1600" b="1">
              <a:solidFill>
                <a:schemeClr val="tx2"/>
              </a:solidFill>
            </a:endParaRPr>
          </a:p>
        </p:txBody>
      </p: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9E60B0F0-92E5-4A8E-92A0-F735F4C8C96D}"/>
              </a:ext>
            </a:extLst>
          </p:cNvPr>
          <p:cNvCxnSpPr>
            <a:cxnSpLocks/>
          </p:cNvCxnSpPr>
          <p:nvPr/>
        </p:nvCxnSpPr>
        <p:spPr>
          <a:xfrm>
            <a:off x="2876365" y="1483182"/>
            <a:ext cx="8717872" cy="26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2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55EBC02C-97F8-4600-8682-4DD536E70222}"/>
              </a:ext>
            </a:extLst>
          </p:cNvPr>
          <p:cNvSpPr txBox="1">
            <a:spLocks/>
          </p:cNvSpPr>
          <p:nvPr/>
        </p:nvSpPr>
        <p:spPr>
          <a:xfrm>
            <a:off x="315734" y="286489"/>
            <a:ext cx="11730161" cy="5399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GB" sz="2800"/>
              <a:t>Differences between national fleets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B4BA96D-A3A9-474E-B8B7-778E5C3F85AF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008AC6E-0838-4713-A87F-B87490D20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F0E80C9-D3B6-4ED9-840D-406E3345C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87A8834-7BB0-4EBC-9BDC-44732ADB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2F389DCD-066E-4209-86F7-5F4406ED4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A6C3225-D069-439E-A1C8-51FEB1C0A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2A837BE7-2C1D-446E-9F3F-DC20DA9FB74C}"/>
              </a:ext>
            </a:extLst>
          </p:cNvPr>
          <p:cNvSpPr txBox="1"/>
          <p:nvPr/>
        </p:nvSpPr>
        <p:spPr>
          <a:xfrm>
            <a:off x="262586" y="753555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Stress Level </a:t>
            </a:r>
            <a:r>
              <a:rPr lang="de-DE" err="1"/>
              <a:t>diagram</a:t>
            </a:r>
            <a:r>
              <a:rPr lang="de-DE"/>
              <a:t> per </a:t>
            </a:r>
            <a:r>
              <a:rPr lang="de-DE" err="1"/>
              <a:t>specific</a:t>
            </a:r>
            <a:r>
              <a:rPr lang="de-DE"/>
              <a:t> </a:t>
            </a:r>
            <a:r>
              <a:rPr lang="de-DE" err="1"/>
              <a:t>fisheries</a:t>
            </a:r>
            <a:endParaRPr lang="de-DE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A1C44DFB-5F7A-41A2-BB54-71A92061B3AC}"/>
              </a:ext>
            </a:extLst>
          </p:cNvPr>
          <p:cNvSpPr txBox="1"/>
          <p:nvPr/>
        </p:nvSpPr>
        <p:spPr>
          <a:xfrm>
            <a:off x="54480" y="5405125"/>
            <a:ext cx="20026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600" b="1" err="1">
                <a:solidFill>
                  <a:schemeClr val="tx2"/>
                </a:solidFill>
              </a:rPr>
              <a:t>Please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note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i="1">
                <a:solidFill>
                  <a:schemeClr val="tx2"/>
                </a:solidFill>
              </a:rPr>
              <a:t>in SL: </a:t>
            </a:r>
          </a:p>
          <a:p>
            <a:pPr marL="0"/>
            <a:r>
              <a:rPr lang="de-DE" sz="1600" i="1" err="1">
                <a:solidFill>
                  <a:schemeClr val="tx2"/>
                </a:solidFill>
              </a:rPr>
              <a:t>one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vessel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can</a:t>
            </a:r>
            <a:r>
              <a:rPr lang="de-DE" sz="1600" i="1">
                <a:solidFill>
                  <a:schemeClr val="tx2"/>
                </a:solidFill>
              </a:rPr>
              <a:t> perform </a:t>
            </a:r>
            <a:r>
              <a:rPr lang="de-DE" sz="1600" i="1" err="1">
                <a:solidFill>
                  <a:schemeClr val="tx2"/>
                </a:solidFill>
              </a:rPr>
              <a:t>several</a:t>
            </a:r>
            <a:r>
              <a:rPr lang="de-DE" sz="1600" i="1">
                <a:solidFill>
                  <a:schemeClr val="tx2"/>
                </a:solidFill>
              </a:rPr>
              <a:t> </a:t>
            </a:r>
            <a:r>
              <a:rPr lang="de-DE" sz="1600" i="1" err="1">
                <a:solidFill>
                  <a:schemeClr val="tx2"/>
                </a:solidFill>
              </a:rPr>
              <a:t>activities</a:t>
            </a:r>
            <a:endParaRPr lang="de-DE" sz="1600" i="1">
              <a:solidFill>
                <a:schemeClr val="tx2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9089F26-0DB2-4A23-87EE-720F35CB3614}"/>
              </a:ext>
            </a:extLst>
          </p:cNvPr>
          <p:cNvGrpSpPr/>
          <p:nvPr/>
        </p:nvGrpSpPr>
        <p:grpSpPr>
          <a:xfrm>
            <a:off x="1997219" y="1058115"/>
            <a:ext cx="10209573" cy="5675856"/>
            <a:chOff x="1997219" y="1058115"/>
            <a:chExt cx="10209573" cy="5675856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39E65E0-5323-4393-96D1-0806E59E4D91}"/>
                </a:ext>
              </a:extLst>
            </p:cNvPr>
            <p:cNvGrpSpPr/>
            <p:nvPr/>
          </p:nvGrpSpPr>
          <p:grpSpPr>
            <a:xfrm>
              <a:off x="1997219" y="1058115"/>
              <a:ext cx="10209573" cy="5077398"/>
              <a:chOff x="1997219" y="938044"/>
              <a:chExt cx="10209573" cy="5077398"/>
            </a:xfrm>
          </p:grpSpPr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C5448A2F-498C-4FEB-93DD-DCDC6B6DC6CE}"/>
                  </a:ext>
                </a:extLst>
              </p:cNvPr>
              <p:cNvSpPr/>
              <p:nvPr/>
            </p:nvSpPr>
            <p:spPr>
              <a:xfrm>
                <a:off x="1997219" y="938044"/>
                <a:ext cx="10209573" cy="507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389F2FE2-B50E-4147-9502-63CDCEE09286}"/>
                  </a:ext>
                </a:extLst>
              </p:cNvPr>
              <p:cNvGrpSpPr/>
              <p:nvPr/>
            </p:nvGrpSpPr>
            <p:grpSpPr>
              <a:xfrm>
                <a:off x="2057120" y="1291937"/>
                <a:ext cx="10016349" cy="4645355"/>
                <a:chOff x="1811586" y="1291937"/>
                <a:chExt cx="10016349" cy="4645355"/>
              </a:xfrm>
            </p:grpSpPr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943601A0-2A56-4615-8246-C28A8758B8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039" b="4682"/>
                <a:stretch/>
              </p:blipFill>
              <p:spPr>
                <a:xfrm>
                  <a:off x="2797781" y="1659077"/>
                  <a:ext cx="9030154" cy="4278215"/>
                </a:xfrm>
                <a:prstGeom prst="rect">
                  <a:avLst/>
                </a:prstGeom>
              </p:spPr>
            </p:pic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71D51598-3480-48D6-BDA5-D0919056BD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312967" y="2468774"/>
                  <a:ext cx="285843" cy="175989"/>
                </a:xfrm>
                <a:prstGeom prst="rect">
                  <a:avLst/>
                </a:prstGeom>
              </p:spPr>
            </p:pic>
            <p:pic>
              <p:nvPicPr>
                <p:cNvPr id="32" name="Grafik 31">
                  <a:extLst>
                    <a:ext uri="{FF2B5EF4-FFF2-40B4-BE49-F238E27FC236}">
                      <a16:creationId xmlns:a16="http://schemas.microsoft.com/office/drawing/2014/main" id="{A0770E6C-9449-4E8F-94CA-370C0A6A8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264685" y="1692047"/>
                  <a:ext cx="285848" cy="234090"/>
                </a:xfrm>
                <a:prstGeom prst="rect">
                  <a:avLst/>
                </a:prstGeom>
              </p:spPr>
            </p:pic>
            <p:pic>
              <p:nvPicPr>
                <p:cNvPr id="33" name="Grafik 32">
                  <a:extLst>
                    <a:ext uri="{FF2B5EF4-FFF2-40B4-BE49-F238E27FC236}">
                      <a16:creationId xmlns:a16="http://schemas.microsoft.com/office/drawing/2014/main" id="{60212A0E-ACFD-451D-B6DA-6736BAF32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 flipV="1">
                  <a:off x="3301056" y="4067074"/>
                  <a:ext cx="285844" cy="179574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87D39EB0-C977-4A10-BFC8-11AB7D178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301055" y="3294723"/>
                  <a:ext cx="285845" cy="204573"/>
                </a:xfrm>
                <a:prstGeom prst="rect">
                  <a:avLst/>
                </a:prstGeom>
              </p:spPr>
            </p:pic>
            <p:pic>
              <p:nvPicPr>
                <p:cNvPr id="35" name="Grafik 34">
                  <a:extLst>
                    <a:ext uri="{FF2B5EF4-FFF2-40B4-BE49-F238E27FC236}">
                      <a16:creationId xmlns:a16="http://schemas.microsoft.com/office/drawing/2014/main" id="{DDD23D62-34AC-4C19-9CBC-F928370B5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3301054" y="4814425"/>
                  <a:ext cx="285846" cy="169428"/>
                </a:xfrm>
                <a:prstGeom prst="rect">
                  <a:avLst/>
                </a:prstGeom>
              </p:spPr>
            </p:pic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82FF8E51-65A3-4ED9-ADC1-E73C3E438EC4}"/>
                    </a:ext>
                  </a:extLst>
                </p:cNvPr>
                <p:cNvSpPr txBox="1"/>
                <p:nvPr/>
              </p:nvSpPr>
              <p:spPr>
                <a:xfrm>
                  <a:off x="6981350" y="1892415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97F2BDF2-E69C-4825-A030-1825DBD258C4}"/>
                    </a:ext>
                  </a:extLst>
                </p:cNvPr>
                <p:cNvSpPr txBox="1"/>
                <p:nvPr/>
              </p:nvSpPr>
              <p:spPr>
                <a:xfrm>
                  <a:off x="7806157" y="1892415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35AD7A5F-9B5A-417F-8749-75BD72421328}"/>
                    </a:ext>
                  </a:extLst>
                </p:cNvPr>
                <p:cNvSpPr txBox="1"/>
                <p:nvPr/>
              </p:nvSpPr>
              <p:spPr>
                <a:xfrm>
                  <a:off x="3264685" y="1328361"/>
                  <a:ext cx="78226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TB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B 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targetting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C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.crangon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873D1985-36BD-4B34-AB13-6B7C8098544A}"/>
                    </a:ext>
                  </a:extLst>
                </p:cNvPr>
                <p:cNvSpPr txBox="1"/>
                <p:nvPr/>
              </p:nvSpPr>
              <p:spPr>
                <a:xfrm>
                  <a:off x="3867604" y="1291937"/>
                  <a:ext cx="1278162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ottom </a:t>
                  </a:r>
                </a:p>
                <a:p>
                  <a:pPr algn="ctr"/>
                  <a:r>
                    <a:rPr lang="de-DE" sz="1000" b="1">
                      <a:solidFill>
                        <a:schemeClr val="tx2"/>
                      </a:solidFill>
                    </a:rPr>
                    <a:t>B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eam 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remaining</a:t>
                  </a:r>
                  <a:endParaRPr lang="de-DE" sz="1000"/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84E1215B-16A4-4D6F-9E32-AC7A74281BDB}"/>
                    </a:ext>
                  </a:extLst>
                </p:cNvPr>
                <p:cNvSpPr txBox="1"/>
                <p:nvPr/>
              </p:nvSpPr>
              <p:spPr>
                <a:xfrm>
                  <a:off x="4944205" y="1331344"/>
                  <a:ext cx="86401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emersal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and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redges</a:t>
                  </a:r>
                </a:p>
              </p:txBody>
            </p:sp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0C8387B9-9339-48FC-9184-AA6843B2C0D0}"/>
                    </a:ext>
                  </a:extLst>
                </p:cNvPr>
                <p:cNvSpPr txBox="1"/>
                <p:nvPr/>
              </p:nvSpPr>
              <p:spPr>
                <a:xfrm>
                  <a:off x="5957452" y="1330682"/>
                  <a:ext cx="52418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D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emersal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S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ei</a:t>
                  </a:r>
                  <a:r>
                    <a:rPr lang="de-DE" sz="1000" b="1" err="1">
                      <a:solidFill>
                        <a:schemeClr val="tx2"/>
                      </a:solidFill>
                    </a:rPr>
                    <a:t>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es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A159F92-36A8-47CE-AD47-CDE76F35A67F}"/>
                    </a:ext>
                  </a:extLst>
                </p:cNvPr>
                <p:cNvSpPr txBox="1"/>
                <p:nvPr/>
              </p:nvSpPr>
              <p:spPr>
                <a:xfrm>
                  <a:off x="6809842" y="1314877"/>
                  <a:ext cx="44723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SAN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deel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fishery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3820C90E-B532-45AC-947F-3ABE8D5438BE}"/>
                    </a:ext>
                  </a:extLst>
                </p:cNvPr>
                <p:cNvSpPr txBox="1"/>
                <p:nvPr/>
              </p:nvSpPr>
              <p:spPr>
                <a:xfrm>
                  <a:off x="7616612" y="1314877"/>
                  <a:ext cx="5049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PAN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dalus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fishery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AF81E520-225D-4BA2-8CAE-79004DCB0162}"/>
                    </a:ext>
                  </a:extLst>
                </p:cNvPr>
                <p:cNvSpPr txBox="1"/>
                <p:nvPr/>
              </p:nvSpPr>
              <p:spPr>
                <a:xfrm>
                  <a:off x="8360667" y="1314877"/>
                  <a:ext cx="7389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assive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ears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E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ntangling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49C8DC47-C2BA-4D12-8F47-D1E5D51C8BE5}"/>
                    </a:ext>
                  </a:extLst>
                </p:cNvPr>
                <p:cNvSpPr txBox="1"/>
                <p:nvPr/>
              </p:nvSpPr>
              <p:spPr>
                <a:xfrm>
                  <a:off x="9208370" y="1314877"/>
                  <a:ext cx="73898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assive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G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ears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O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thers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865D6EF8-1884-4E17-9AE0-235A9CF6DF81}"/>
                    </a:ext>
                  </a:extLst>
                </p:cNvPr>
                <p:cNvSpPr txBox="1"/>
                <p:nvPr/>
              </p:nvSpPr>
              <p:spPr>
                <a:xfrm>
                  <a:off x="10044551" y="1319524"/>
                  <a:ext cx="76463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 b="1" err="1">
                      <a:solidFill>
                        <a:schemeClr val="tx2"/>
                      </a:solidFill>
                    </a:rPr>
                    <a:t>P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elagic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T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rawls </a:t>
                  </a: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and </a:t>
                  </a:r>
                  <a:r>
                    <a:rPr lang="de-DE" sz="1000" b="1">
                      <a:solidFill>
                        <a:schemeClr val="tx2"/>
                      </a:solidFill>
                    </a:rPr>
                    <a:t>S</a:t>
                  </a:r>
                  <a:r>
                    <a:rPr lang="de-DE" sz="1000">
                      <a:solidFill>
                        <a:schemeClr val="tx2"/>
                      </a:solidFill>
                    </a:rPr>
                    <a:t>eines</a:t>
                  </a:r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25F58C8F-2388-412D-A685-B1C5AB701FFB}"/>
                    </a:ext>
                  </a:extLst>
                </p:cNvPr>
                <p:cNvSpPr txBox="1"/>
                <p:nvPr/>
              </p:nvSpPr>
              <p:spPr>
                <a:xfrm>
                  <a:off x="11007211" y="1314876"/>
                  <a:ext cx="48731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algn="ctr">
                    <a:lnSpc>
                      <a:spcPts val="1200"/>
                    </a:lnSpc>
                  </a:pPr>
                  <a:r>
                    <a:rPr lang="de-DE" sz="1000">
                      <a:solidFill>
                        <a:schemeClr val="tx2"/>
                      </a:solidFill>
                    </a:rPr>
                    <a:t>all </a:t>
                  </a:r>
                  <a:r>
                    <a:rPr lang="de-DE" sz="1000" b="1" err="1">
                      <a:solidFill>
                        <a:schemeClr val="tx2"/>
                      </a:solidFill>
                    </a:rPr>
                    <a:t>OTH</a:t>
                  </a:r>
                  <a:r>
                    <a:rPr lang="de-DE" sz="1000" err="1">
                      <a:solidFill>
                        <a:schemeClr val="tx2"/>
                      </a:solidFill>
                    </a:rPr>
                    <a:t>er</a:t>
                  </a:r>
                  <a:endParaRPr lang="de-DE" sz="1000">
                    <a:solidFill>
                      <a:schemeClr val="tx2"/>
                    </a:solidFill>
                  </a:endParaRPr>
                </a:p>
                <a:p>
                  <a:pPr marL="0" algn="ctr">
                    <a:lnSpc>
                      <a:spcPts val="1200"/>
                    </a:lnSpc>
                  </a:pPr>
                  <a:r>
                    <a:rPr lang="de-DE" sz="1000" err="1">
                      <a:solidFill>
                        <a:schemeClr val="tx2"/>
                      </a:solidFill>
                    </a:rPr>
                    <a:t>gears</a:t>
                  </a:r>
                  <a:endParaRPr lang="de-DE" sz="1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7CE67174-D5FA-4788-A819-72F5FD780D88}"/>
                    </a:ext>
                  </a:extLst>
                </p:cNvPr>
                <p:cNvSpPr txBox="1"/>
                <p:nvPr/>
              </p:nvSpPr>
              <p:spPr>
                <a:xfrm>
                  <a:off x="1811586" y="1295054"/>
                  <a:ext cx="97546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2000" b="1">
                      <a:solidFill>
                        <a:schemeClr val="tx2"/>
                      </a:solidFill>
                    </a:rPr>
                    <a:t>N </a:t>
                  </a:r>
                  <a:r>
                    <a:rPr lang="de-DE" sz="2000" b="1" err="1">
                      <a:solidFill>
                        <a:schemeClr val="tx2"/>
                      </a:solidFill>
                    </a:rPr>
                    <a:t>vessels</a:t>
                  </a:r>
                  <a:endParaRPr lang="de-DE" sz="2000" b="1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5113CFFC-00B9-48E7-B699-A73797A1358E}"/>
                    </a:ext>
                  </a:extLst>
                </p:cNvPr>
                <p:cNvSpPr txBox="1"/>
                <p:nvPr/>
              </p:nvSpPr>
              <p:spPr>
                <a:xfrm>
                  <a:off x="1878625" y="1443577"/>
                  <a:ext cx="916661" cy="36071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BEL    78</a:t>
                  </a:r>
                </a:p>
                <a:p>
                  <a:pPr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DEU 238</a:t>
                  </a:r>
                </a:p>
                <a:p>
                  <a:pPr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DNK 376</a:t>
                  </a:r>
                </a:p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NLD 374</a:t>
                  </a:r>
                </a:p>
                <a:p>
                  <a:pPr marL="0">
                    <a:lnSpc>
                      <a:spcPts val="4800"/>
                    </a:lnSpc>
                    <a:spcAft>
                      <a:spcPts val="1200"/>
                    </a:spcAft>
                  </a:pPr>
                  <a:r>
                    <a:rPr lang="de-DE" sz="2000">
                      <a:solidFill>
                        <a:schemeClr val="tx2"/>
                      </a:solidFill>
                    </a:rPr>
                    <a:t>SWE 113</a:t>
                  </a: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89D6B2CD-B5A1-4900-BEFC-5756CB7FA0B8}"/>
                    </a:ext>
                  </a:extLst>
                </p:cNvPr>
                <p:cNvSpPr txBox="1"/>
                <p:nvPr/>
              </p:nvSpPr>
              <p:spPr>
                <a:xfrm>
                  <a:off x="10353454" y="189215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E8A02F5B-7EDC-4A32-99A7-7A09805669BD}"/>
                    </a:ext>
                  </a:extLst>
                </p:cNvPr>
                <p:cNvSpPr txBox="1"/>
                <p:nvPr/>
              </p:nvSpPr>
              <p:spPr>
                <a:xfrm>
                  <a:off x="11208586" y="1892153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7F604B81-A384-4F55-921B-9B75B6CEC54A}"/>
                    </a:ext>
                  </a:extLst>
                </p:cNvPr>
                <p:cNvSpPr txBox="1"/>
                <p:nvPr/>
              </p:nvSpPr>
              <p:spPr>
                <a:xfrm>
                  <a:off x="7814622" y="267980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A20DAF51-123B-433A-B8C4-70EAB55811CF}"/>
                    </a:ext>
                  </a:extLst>
                </p:cNvPr>
                <p:cNvSpPr txBox="1"/>
                <p:nvPr/>
              </p:nvSpPr>
              <p:spPr>
                <a:xfrm>
                  <a:off x="7869085" y="422528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3CFEBE36-F400-49EC-9286-1AC7F09F6E6F}"/>
                    </a:ext>
                  </a:extLst>
                </p:cNvPr>
                <p:cNvSpPr txBox="1"/>
                <p:nvPr/>
              </p:nvSpPr>
              <p:spPr>
                <a:xfrm>
                  <a:off x="6936323" y="4225286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C57E8C5B-2BD7-4881-BFFC-09D7EE038358}"/>
                    </a:ext>
                  </a:extLst>
                </p:cNvPr>
                <p:cNvSpPr txBox="1"/>
                <p:nvPr/>
              </p:nvSpPr>
              <p:spPr>
                <a:xfrm>
                  <a:off x="3457057" y="5039514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AD732983-214A-49C0-B767-98D3F51425BB}"/>
                    </a:ext>
                  </a:extLst>
                </p:cNvPr>
                <p:cNvSpPr txBox="1"/>
                <p:nvPr/>
              </p:nvSpPr>
              <p:spPr>
                <a:xfrm>
                  <a:off x="4376019" y="5039514"/>
                  <a:ext cx="259686" cy="28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1600" b="1">
                      <a:solidFill>
                        <a:schemeClr val="tx2"/>
                      </a:solidFill>
                    </a:rPr>
                    <a:t>NA</a:t>
                  </a:r>
                </a:p>
              </p:txBody>
            </p:sp>
          </p:grp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9E9A527-040F-4C0E-8DA1-A8BDD923473F}"/>
                </a:ext>
              </a:extLst>
            </p:cNvPr>
            <p:cNvSpPr txBox="1"/>
            <p:nvPr/>
          </p:nvSpPr>
          <p:spPr>
            <a:xfrm>
              <a:off x="2078645" y="6241528"/>
              <a:ext cx="450642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/>
              <a:r>
                <a:rPr lang="de-DE" sz="1600">
                  <a:solidFill>
                    <a:schemeClr val="tx2"/>
                  </a:solidFill>
                </a:rPr>
                <a:t>Numbers in </a:t>
              </a:r>
              <a:r>
                <a:rPr lang="de-DE" sz="1600" err="1">
                  <a:solidFill>
                    <a:schemeClr val="tx2"/>
                  </a:solidFill>
                </a:rPr>
                <a:t>diagrams</a:t>
              </a:r>
              <a:r>
                <a:rPr lang="de-DE" sz="1600">
                  <a:solidFill>
                    <a:schemeClr val="tx2"/>
                  </a:solidFill>
                </a:rPr>
                <a:t>: N </a:t>
              </a:r>
              <a:r>
                <a:rPr lang="de-DE" sz="1600" err="1">
                  <a:solidFill>
                    <a:schemeClr val="tx2"/>
                  </a:solidFill>
                </a:rPr>
                <a:t>vessels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perfoming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this</a:t>
              </a:r>
              <a:r>
                <a:rPr lang="de-DE" sz="1600">
                  <a:solidFill>
                    <a:schemeClr val="tx2"/>
                  </a:solidFill>
                </a:rPr>
                <a:t> </a:t>
              </a:r>
              <a:r>
                <a:rPr lang="de-DE" sz="1600" err="1">
                  <a:solidFill>
                    <a:schemeClr val="tx2"/>
                  </a:solidFill>
                </a:rPr>
                <a:t>activity</a:t>
              </a:r>
              <a:endParaRPr lang="de-DE" sz="1600">
                <a:solidFill>
                  <a:schemeClr val="tx2"/>
                </a:solidFill>
              </a:endParaRPr>
            </a:p>
            <a:p>
              <a:pPr marL="0"/>
              <a:r>
                <a:rPr lang="de-DE" sz="1600">
                  <a:solidFill>
                    <a:schemeClr val="tx2"/>
                  </a:solidFill>
                </a:rPr>
                <a:t>NA: </a:t>
              </a:r>
              <a:r>
                <a:rPr lang="de-DE" sz="1600"/>
                <a:t>not </a:t>
              </a:r>
              <a:r>
                <a:rPr lang="de-DE" sz="1600" err="1"/>
                <a:t>available</a:t>
              </a:r>
              <a:r>
                <a:rPr lang="de-DE" sz="1600"/>
                <a:t> (</a:t>
              </a:r>
              <a:r>
                <a:rPr lang="de-DE" sz="1600" err="1"/>
                <a:t>no</a:t>
              </a:r>
              <a:r>
                <a:rPr lang="de-DE" sz="1600"/>
                <a:t> </a:t>
              </a:r>
              <a:r>
                <a:rPr lang="de-DE" sz="1600" err="1"/>
                <a:t>observations</a:t>
              </a:r>
              <a:r>
                <a:rPr lang="de-DE" sz="1600"/>
                <a:t>)</a:t>
              </a:r>
              <a:endParaRPr lang="de-DE" sz="1600">
                <a:solidFill>
                  <a:schemeClr val="tx2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B31A91C-64E4-43C3-B07E-4C2EA7C13FEF}"/>
                </a:ext>
              </a:extLst>
            </p:cNvPr>
            <p:cNvSpPr txBox="1"/>
            <p:nvPr/>
          </p:nvSpPr>
          <p:spPr>
            <a:xfrm>
              <a:off x="4108859" y="1722072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25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029DE6EE-39A1-4CE4-ABA1-812759F87275}"/>
                </a:ext>
              </a:extLst>
            </p:cNvPr>
            <p:cNvSpPr txBox="1"/>
            <p:nvPr/>
          </p:nvSpPr>
          <p:spPr>
            <a:xfrm>
              <a:off x="4974107" y="171224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63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DA7DB741-9F62-48D4-8AD1-C236FC3603C9}"/>
                </a:ext>
              </a:extLst>
            </p:cNvPr>
            <p:cNvSpPr txBox="1"/>
            <p:nvPr/>
          </p:nvSpPr>
          <p:spPr>
            <a:xfrm>
              <a:off x="5796990" y="1720914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24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EE8E7774-6529-4D3B-A8D3-A3969C4A387B}"/>
                </a:ext>
              </a:extLst>
            </p:cNvPr>
            <p:cNvSpPr txBox="1"/>
            <p:nvPr/>
          </p:nvSpPr>
          <p:spPr>
            <a:xfrm>
              <a:off x="6732984" y="1729662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A3A7E664-CF71-4747-B4AD-9125B6524B45}"/>
                </a:ext>
              </a:extLst>
            </p:cNvPr>
            <p:cNvSpPr txBox="1"/>
            <p:nvPr/>
          </p:nvSpPr>
          <p:spPr>
            <a:xfrm>
              <a:off x="9318115" y="175620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91CCBFC8-71DD-4C2A-BF4A-54F3FE3E3CD6}"/>
                </a:ext>
              </a:extLst>
            </p:cNvPr>
            <p:cNvSpPr txBox="1"/>
            <p:nvPr/>
          </p:nvSpPr>
          <p:spPr>
            <a:xfrm>
              <a:off x="10191912" y="1729662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C5A4CEF1-BD33-4058-AC18-609F49975FDA}"/>
                </a:ext>
              </a:extLst>
            </p:cNvPr>
            <p:cNvSpPr txBox="1"/>
            <p:nvPr/>
          </p:nvSpPr>
          <p:spPr>
            <a:xfrm>
              <a:off x="3990299" y="2488850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180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A98FAED8-7FAC-4737-89CC-CA873D4E1EA5}"/>
                </a:ext>
              </a:extLst>
            </p:cNvPr>
            <p:cNvSpPr txBox="1"/>
            <p:nvPr/>
          </p:nvSpPr>
          <p:spPr>
            <a:xfrm>
              <a:off x="4956719" y="249564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69</a:t>
              </a:r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11C4B21F-FF5F-4EC9-BFDA-E0683201E72A}"/>
                </a:ext>
              </a:extLst>
            </p:cNvPr>
            <p:cNvSpPr txBox="1"/>
            <p:nvPr/>
          </p:nvSpPr>
          <p:spPr>
            <a:xfrm>
              <a:off x="5809598" y="2513198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49</a:t>
              </a:r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8F9696C-BA0A-4F7A-B4E7-68399C70FB7D}"/>
                </a:ext>
              </a:extLst>
            </p:cNvPr>
            <p:cNvSpPr txBox="1"/>
            <p:nvPr/>
          </p:nvSpPr>
          <p:spPr>
            <a:xfrm>
              <a:off x="6736260" y="2514097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A059783-4F4B-4C54-A154-940136808307}"/>
                </a:ext>
              </a:extLst>
            </p:cNvPr>
            <p:cNvSpPr txBox="1"/>
            <p:nvPr/>
          </p:nvSpPr>
          <p:spPr>
            <a:xfrm>
              <a:off x="7625321" y="2499860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AABC5C45-CFC2-4CBE-8F1A-CEFD127172CB}"/>
                </a:ext>
              </a:extLst>
            </p:cNvPr>
            <p:cNvSpPr txBox="1"/>
            <p:nvPr/>
          </p:nvSpPr>
          <p:spPr>
            <a:xfrm>
              <a:off x="9275762" y="2685476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C6ED81F6-3568-4212-811B-7CC8C4D41776}"/>
                </a:ext>
              </a:extLst>
            </p:cNvPr>
            <p:cNvSpPr txBox="1"/>
            <p:nvPr/>
          </p:nvSpPr>
          <p:spPr>
            <a:xfrm>
              <a:off x="10164911" y="2548788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96145EB7-A532-4F89-A895-EC036E3286F2}"/>
                </a:ext>
              </a:extLst>
            </p:cNvPr>
            <p:cNvSpPr txBox="1"/>
            <p:nvPr/>
          </p:nvSpPr>
          <p:spPr>
            <a:xfrm>
              <a:off x="10927970" y="2537730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389BFFE8-E32F-4AC4-88DE-7A2C26D9236E}"/>
                </a:ext>
              </a:extLst>
            </p:cNvPr>
            <p:cNvSpPr txBox="1"/>
            <p:nvPr/>
          </p:nvSpPr>
          <p:spPr>
            <a:xfrm>
              <a:off x="11852994" y="251559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E7624A73-62BB-44AB-8B2C-12EC1350DA0E}"/>
                </a:ext>
              </a:extLst>
            </p:cNvPr>
            <p:cNvSpPr txBox="1"/>
            <p:nvPr/>
          </p:nvSpPr>
          <p:spPr>
            <a:xfrm>
              <a:off x="4095161" y="330858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27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9710DDC9-606B-44A0-88C7-D472FB7744DA}"/>
                </a:ext>
              </a:extLst>
            </p:cNvPr>
            <p:cNvSpPr txBox="1"/>
            <p:nvPr/>
          </p:nvSpPr>
          <p:spPr>
            <a:xfrm>
              <a:off x="4942819" y="330438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405CAFB2-CB93-4B25-8ABD-F76F53094347}"/>
                </a:ext>
              </a:extLst>
            </p:cNvPr>
            <p:cNvSpPr txBox="1"/>
            <p:nvPr/>
          </p:nvSpPr>
          <p:spPr>
            <a:xfrm>
              <a:off x="5703575" y="3312184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285</a:t>
              </a: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27682964-C7C6-4C15-B8BA-8EF6826C0510}"/>
                </a:ext>
              </a:extLst>
            </p:cNvPr>
            <p:cNvSpPr txBox="1"/>
            <p:nvPr/>
          </p:nvSpPr>
          <p:spPr>
            <a:xfrm>
              <a:off x="6686337" y="329778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37</a:t>
              </a: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745F8A00-1E54-45C1-BB81-0F4189387E15}"/>
                </a:ext>
              </a:extLst>
            </p:cNvPr>
            <p:cNvSpPr txBox="1"/>
            <p:nvPr/>
          </p:nvSpPr>
          <p:spPr>
            <a:xfrm>
              <a:off x="7545014" y="328637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98</a:t>
              </a:r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316617DC-02BC-4D2F-8E69-1556A34CA46C}"/>
                </a:ext>
              </a:extLst>
            </p:cNvPr>
            <p:cNvSpPr txBox="1"/>
            <p:nvPr/>
          </p:nvSpPr>
          <p:spPr>
            <a:xfrm>
              <a:off x="8366676" y="3275685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ED1F32D7-2601-422A-A5B2-2B21E49D8695}"/>
                </a:ext>
              </a:extLst>
            </p:cNvPr>
            <p:cNvSpPr txBox="1"/>
            <p:nvPr/>
          </p:nvSpPr>
          <p:spPr>
            <a:xfrm>
              <a:off x="9226745" y="328637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54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B8B00CA-867D-4C98-A14C-8F26461EA9A9}"/>
                </a:ext>
              </a:extLst>
            </p:cNvPr>
            <p:cNvSpPr txBox="1"/>
            <p:nvPr/>
          </p:nvSpPr>
          <p:spPr>
            <a:xfrm>
              <a:off x="10092930" y="3297786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10EEAFAF-40F6-46B2-9B1E-F03E06973D71}"/>
                </a:ext>
              </a:extLst>
            </p:cNvPr>
            <p:cNvSpPr txBox="1"/>
            <p:nvPr/>
          </p:nvSpPr>
          <p:spPr>
            <a:xfrm>
              <a:off x="10963347" y="330438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99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0BDDAA35-CBAA-459D-B853-E85CE2A61AB5}"/>
                </a:ext>
              </a:extLst>
            </p:cNvPr>
            <p:cNvSpPr txBox="1"/>
            <p:nvPr/>
          </p:nvSpPr>
          <p:spPr>
            <a:xfrm>
              <a:off x="11795441" y="3288514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42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C6911F08-C151-4CF3-9288-77CE520C93E8}"/>
                </a:ext>
              </a:extLst>
            </p:cNvPr>
            <p:cNvSpPr txBox="1"/>
            <p:nvPr/>
          </p:nvSpPr>
          <p:spPr>
            <a:xfrm>
              <a:off x="4020540" y="4057512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220</a:t>
              </a: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0F2040BF-B789-459C-97EA-216DA91BFFD6}"/>
                </a:ext>
              </a:extLst>
            </p:cNvPr>
            <p:cNvSpPr txBox="1"/>
            <p:nvPr/>
          </p:nvSpPr>
          <p:spPr>
            <a:xfrm>
              <a:off x="4871543" y="4057512"/>
              <a:ext cx="274114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148</a:t>
              </a: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FFD503AB-654E-496C-833D-7B6C7167FE57}"/>
                </a:ext>
              </a:extLst>
            </p:cNvPr>
            <p:cNvSpPr txBox="1"/>
            <p:nvPr/>
          </p:nvSpPr>
          <p:spPr>
            <a:xfrm>
              <a:off x="5816114" y="4071630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76</a:t>
              </a: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2FD653FC-405B-4074-9548-6C2F747C24EB}"/>
                </a:ext>
              </a:extLst>
            </p:cNvPr>
            <p:cNvSpPr txBox="1"/>
            <p:nvPr/>
          </p:nvSpPr>
          <p:spPr>
            <a:xfrm>
              <a:off x="6667117" y="407908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24</a:t>
              </a:r>
            </a:p>
          </p:txBody>
        </p: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139606B7-289F-4CD1-B8E0-B615B578117F}"/>
                </a:ext>
              </a:extLst>
            </p:cNvPr>
            <p:cNvSpPr txBox="1"/>
            <p:nvPr/>
          </p:nvSpPr>
          <p:spPr>
            <a:xfrm>
              <a:off x="9242474" y="4066623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13</a:t>
              </a: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6D30F7E1-FB5A-41F6-A042-1414552004EF}"/>
                </a:ext>
              </a:extLst>
            </p:cNvPr>
            <p:cNvSpPr txBox="1"/>
            <p:nvPr/>
          </p:nvSpPr>
          <p:spPr>
            <a:xfrm>
              <a:off x="10179121" y="4087295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</a:t>
              </a: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FB2D395F-E36F-4FA9-95C1-6CEC425F0D05}"/>
                </a:ext>
              </a:extLst>
            </p:cNvPr>
            <p:cNvSpPr txBox="1"/>
            <p:nvPr/>
          </p:nvSpPr>
          <p:spPr>
            <a:xfrm>
              <a:off x="10956371" y="4087295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D8B52BA9-C47F-4A7E-89BF-7E370ADB1505}"/>
                </a:ext>
              </a:extLst>
            </p:cNvPr>
            <p:cNvSpPr txBox="1"/>
            <p:nvPr/>
          </p:nvSpPr>
          <p:spPr>
            <a:xfrm>
              <a:off x="11894813" y="4087295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34AA3AA8-26D0-46AF-8755-79496B9E1F6E}"/>
                </a:ext>
              </a:extLst>
            </p:cNvPr>
            <p:cNvSpPr txBox="1"/>
            <p:nvPr/>
          </p:nvSpPr>
          <p:spPr>
            <a:xfrm>
              <a:off x="5794947" y="486497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98</a:t>
              </a: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B425E6F5-2AD5-4AE3-B3AC-FCD05988AF3D}"/>
                </a:ext>
              </a:extLst>
            </p:cNvPr>
            <p:cNvSpPr txBox="1"/>
            <p:nvPr/>
          </p:nvSpPr>
          <p:spPr>
            <a:xfrm>
              <a:off x="6758488" y="4864979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84272F3A-D1FC-4B25-8C07-F94475B3D418}"/>
                </a:ext>
              </a:extLst>
            </p:cNvPr>
            <p:cNvSpPr txBox="1"/>
            <p:nvPr/>
          </p:nvSpPr>
          <p:spPr>
            <a:xfrm>
              <a:off x="7514723" y="486909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14</a:t>
              </a: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B8D2D1C9-2464-4637-A644-596D2D91035F}"/>
                </a:ext>
              </a:extLst>
            </p:cNvPr>
            <p:cNvSpPr txBox="1"/>
            <p:nvPr/>
          </p:nvSpPr>
          <p:spPr>
            <a:xfrm>
              <a:off x="8386894" y="4864979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58</a:t>
              </a: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8140B3AA-AB48-4385-AA9B-9BBA6E1369D3}"/>
                </a:ext>
              </a:extLst>
            </p:cNvPr>
            <p:cNvSpPr txBox="1"/>
            <p:nvPr/>
          </p:nvSpPr>
          <p:spPr>
            <a:xfrm>
              <a:off x="9299500" y="4847107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A3ED23D4-DC51-4CD8-BABC-71A0E55C6F71}"/>
                </a:ext>
              </a:extLst>
            </p:cNvPr>
            <p:cNvSpPr txBox="1"/>
            <p:nvPr/>
          </p:nvSpPr>
          <p:spPr>
            <a:xfrm>
              <a:off x="9972672" y="4860811"/>
              <a:ext cx="9137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7D7FFF3D-EAAF-4E08-A0F1-35D341215CAE}"/>
                </a:ext>
              </a:extLst>
            </p:cNvPr>
            <p:cNvSpPr txBox="1"/>
            <p:nvPr/>
          </p:nvSpPr>
          <p:spPr>
            <a:xfrm>
              <a:off x="10927970" y="486081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26</a:t>
              </a: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E1CB05EF-1155-4383-9072-06DC5C067A9A}"/>
                </a:ext>
              </a:extLst>
            </p:cNvPr>
            <p:cNvSpPr txBox="1"/>
            <p:nvPr/>
          </p:nvSpPr>
          <p:spPr>
            <a:xfrm>
              <a:off x="11815692" y="4880101"/>
              <a:ext cx="182742" cy="278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1400" b="1">
                  <a:solidFill>
                    <a:schemeClr val="tx2"/>
                  </a:solidFill>
                </a:rPr>
                <a:t>41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3350D3AB-4711-4A35-BFF5-4FA6C19A1CBD}"/>
                </a:ext>
              </a:extLst>
            </p:cNvPr>
            <p:cNvSpPr txBox="1"/>
            <p:nvPr/>
          </p:nvSpPr>
          <p:spPr>
            <a:xfrm>
              <a:off x="2005779" y="1089653"/>
              <a:ext cx="239906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>
                <a:spcAft>
                  <a:spcPts val="600"/>
                </a:spcAft>
              </a:pPr>
              <a:r>
                <a:rPr lang="de-DE" sz="1400">
                  <a:solidFill>
                    <a:schemeClr val="tx2"/>
                  </a:solidFill>
                </a:rPr>
                <a:t> </a:t>
              </a:r>
              <a:r>
                <a:rPr lang="de-DE" sz="1400">
                  <a:solidFill>
                    <a:schemeClr val="tx2"/>
                  </a:solidFill>
                  <a:highlight>
                    <a:srgbClr val="00FF00"/>
                  </a:highlight>
                </a:rPr>
                <a:t>Scenario:</a:t>
              </a:r>
              <a:r>
                <a:rPr lang="de-DE" sz="1400" b="1">
                  <a:solidFill>
                    <a:schemeClr val="tx2"/>
                  </a:solidFill>
                  <a:highlight>
                    <a:srgbClr val="00FF00"/>
                  </a:highlight>
                </a:rPr>
                <a:t> </a:t>
              </a:r>
              <a:r>
                <a:rPr lang="de-DE" sz="2400" b="1" err="1">
                  <a:solidFill>
                    <a:schemeClr val="tx2"/>
                  </a:solidFill>
                  <a:highlight>
                    <a:srgbClr val="00FF00"/>
                  </a:highlight>
                </a:rPr>
                <a:t>NatWnd</a:t>
              </a:r>
              <a:endParaRPr lang="de-DE" sz="2400" b="1">
                <a:solidFill>
                  <a:schemeClr val="tx2"/>
                </a:solidFill>
                <a:highlight>
                  <a:srgbClr val="00FF00"/>
                </a:highlight>
              </a:endParaRPr>
            </a:p>
          </p:txBody>
        </p:sp>
      </p:grpSp>
      <p:sp>
        <p:nvSpPr>
          <p:cNvPr id="127" name="Ellipse 126">
            <a:extLst>
              <a:ext uri="{FF2B5EF4-FFF2-40B4-BE49-F238E27FC236}">
                <a16:creationId xmlns:a16="http://schemas.microsoft.com/office/drawing/2014/main" id="{5CA2B2F5-8E7F-4C3E-8E1C-957DE24D6903}"/>
              </a:ext>
            </a:extLst>
          </p:cNvPr>
          <p:cNvSpPr/>
          <p:nvPr/>
        </p:nvSpPr>
        <p:spPr>
          <a:xfrm>
            <a:off x="6864157" y="3549071"/>
            <a:ext cx="895085" cy="6773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3E51768E-5371-44EF-B677-FA44EE5ED6C3}"/>
              </a:ext>
            </a:extLst>
          </p:cNvPr>
          <p:cNvGrpSpPr/>
          <p:nvPr/>
        </p:nvGrpSpPr>
        <p:grpSpPr>
          <a:xfrm>
            <a:off x="3444597" y="1949624"/>
            <a:ext cx="3492388" cy="700502"/>
            <a:chOff x="3444597" y="1949624"/>
            <a:chExt cx="3492388" cy="700502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625E60A7-BDC5-41FE-85FE-4E338F5EE9FC}"/>
                </a:ext>
              </a:extLst>
            </p:cNvPr>
            <p:cNvSpPr/>
            <p:nvPr/>
          </p:nvSpPr>
          <p:spPr>
            <a:xfrm>
              <a:off x="3444597" y="194962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9FEA2D54-2599-46F0-B6A8-FE64F245855A}"/>
                </a:ext>
              </a:extLst>
            </p:cNvPr>
            <p:cNvSpPr/>
            <p:nvPr/>
          </p:nvSpPr>
          <p:spPr>
            <a:xfrm>
              <a:off x="4316216" y="195184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E7B54A13-918E-4775-8FE4-4E57F9EA900A}"/>
                </a:ext>
              </a:extLst>
            </p:cNvPr>
            <p:cNvSpPr/>
            <p:nvPr/>
          </p:nvSpPr>
          <p:spPr>
            <a:xfrm>
              <a:off x="5185448" y="1957769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BCDA1244-7AA6-45F7-88A4-65AC846D8385}"/>
                </a:ext>
              </a:extLst>
            </p:cNvPr>
            <p:cNvSpPr/>
            <p:nvPr/>
          </p:nvSpPr>
          <p:spPr>
            <a:xfrm>
              <a:off x="6041900" y="197279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5FAB0763-98FC-4378-BEFC-74198E5737D5}"/>
              </a:ext>
            </a:extLst>
          </p:cNvPr>
          <p:cNvGrpSpPr/>
          <p:nvPr/>
        </p:nvGrpSpPr>
        <p:grpSpPr>
          <a:xfrm>
            <a:off x="4307533" y="2649208"/>
            <a:ext cx="5194523" cy="743876"/>
            <a:chOff x="4307533" y="2649208"/>
            <a:chExt cx="5194523" cy="743876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2DE6FF1-CD9E-45F0-9A2F-75EFDD0A7938}"/>
                </a:ext>
              </a:extLst>
            </p:cNvPr>
            <p:cNvSpPr/>
            <p:nvPr/>
          </p:nvSpPr>
          <p:spPr>
            <a:xfrm>
              <a:off x="4307533" y="2715751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449EE767-23A1-4F0A-8D3A-6E178E4DD400}"/>
                </a:ext>
              </a:extLst>
            </p:cNvPr>
            <p:cNvSpPr/>
            <p:nvPr/>
          </p:nvSpPr>
          <p:spPr>
            <a:xfrm>
              <a:off x="8606971" y="2649208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14C91F35-8728-405B-8106-77F39FA66F58}"/>
                </a:ext>
              </a:extLst>
            </p:cNvPr>
            <p:cNvSpPr/>
            <p:nvPr/>
          </p:nvSpPr>
          <p:spPr>
            <a:xfrm>
              <a:off x="6872703" y="2699612"/>
              <a:ext cx="895085" cy="67733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6F19328D-85A1-48EC-8C12-A8A4D6726460}"/>
              </a:ext>
            </a:extLst>
          </p:cNvPr>
          <p:cNvGrpSpPr/>
          <p:nvPr/>
        </p:nvGrpSpPr>
        <p:grpSpPr>
          <a:xfrm>
            <a:off x="4290481" y="4339083"/>
            <a:ext cx="5173055" cy="692363"/>
            <a:chOff x="4290481" y="4339083"/>
            <a:chExt cx="5173055" cy="692363"/>
          </a:xfrm>
        </p:grpSpPr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08058F5B-103D-4759-BE87-D7DD4B98DB8C}"/>
                </a:ext>
              </a:extLst>
            </p:cNvPr>
            <p:cNvSpPr/>
            <p:nvPr/>
          </p:nvSpPr>
          <p:spPr>
            <a:xfrm>
              <a:off x="4290481" y="435411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508252DF-8E46-40EF-B37E-6FDCE15EC520}"/>
                </a:ext>
              </a:extLst>
            </p:cNvPr>
            <p:cNvSpPr/>
            <p:nvPr/>
          </p:nvSpPr>
          <p:spPr>
            <a:xfrm>
              <a:off x="5181277" y="4351965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FB1198D3-7A0E-4FA7-B882-03249BB6FCAD}"/>
                </a:ext>
              </a:extLst>
            </p:cNvPr>
            <p:cNvSpPr/>
            <p:nvPr/>
          </p:nvSpPr>
          <p:spPr>
            <a:xfrm>
              <a:off x="6007678" y="4345524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5ACEF668-01DF-4708-8BA4-2FCA2A50CEE5}"/>
                </a:ext>
              </a:extLst>
            </p:cNvPr>
            <p:cNvSpPr/>
            <p:nvPr/>
          </p:nvSpPr>
          <p:spPr>
            <a:xfrm>
              <a:off x="8568451" y="4339083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6A4364F6-7650-4B56-8225-25CAB641DE7D}"/>
              </a:ext>
            </a:extLst>
          </p:cNvPr>
          <p:cNvGrpSpPr/>
          <p:nvPr/>
        </p:nvGrpSpPr>
        <p:grpSpPr>
          <a:xfrm>
            <a:off x="6872702" y="4869099"/>
            <a:ext cx="3495719" cy="930786"/>
            <a:chOff x="6872702" y="4869099"/>
            <a:chExt cx="3495719" cy="930786"/>
          </a:xfrm>
        </p:grpSpPr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9802A150-4F70-47D1-AFBB-9A47336B7E3A}"/>
                </a:ext>
              </a:extLst>
            </p:cNvPr>
            <p:cNvSpPr/>
            <p:nvPr/>
          </p:nvSpPr>
          <p:spPr>
            <a:xfrm>
              <a:off x="9457099" y="4869099"/>
              <a:ext cx="911322" cy="8900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172CE8BC-912F-471F-9180-08AC2298ABD0}"/>
                </a:ext>
              </a:extLst>
            </p:cNvPr>
            <p:cNvSpPr/>
            <p:nvPr/>
          </p:nvSpPr>
          <p:spPr>
            <a:xfrm>
              <a:off x="8579179" y="4975279"/>
              <a:ext cx="895085" cy="8246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9731386D-9805-4997-852B-FB60D7EF3FF3}"/>
                </a:ext>
              </a:extLst>
            </p:cNvPr>
            <p:cNvSpPr/>
            <p:nvPr/>
          </p:nvSpPr>
          <p:spPr>
            <a:xfrm>
              <a:off x="6872702" y="5087367"/>
              <a:ext cx="895085" cy="6773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2" name="Textfeld 111">
            <a:extLst>
              <a:ext uri="{FF2B5EF4-FFF2-40B4-BE49-F238E27FC236}">
                <a16:creationId xmlns:a16="http://schemas.microsoft.com/office/drawing/2014/main" id="{4DBD0C51-E1A4-468B-9D4F-F9E7851C9077}"/>
              </a:ext>
            </a:extLst>
          </p:cNvPr>
          <p:cNvSpPr txBox="1"/>
          <p:nvPr/>
        </p:nvSpPr>
        <p:spPr>
          <a:xfrm>
            <a:off x="32557" y="1274319"/>
            <a:ext cx="1912859" cy="3914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de-DE" sz="2000" b="1">
                <a:solidFill>
                  <a:schemeClr val="tx2"/>
                </a:solidFill>
              </a:rPr>
              <a:t>Impact on</a:t>
            </a:r>
            <a:endParaRPr lang="de-DE" sz="800">
              <a:solidFill>
                <a:schemeClr val="tx2"/>
              </a:solidFill>
            </a:endParaRP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TBC,TBB,DTD,DSN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TBB, PGE (SAN)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SAN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TBB, DTD, DSN, PGE</a:t>
            </a:r>
          </a:p>
          <a:p>
            <a:pPr algn="r">
              <a:lnSpc>
                <a:spcPts val="4800"/>
              </a:lnSpc>
              <a:spcAft>
                <a:spcPts val="1200"/>
              </a:spcAft>
            </a:pPr>
            <a:r>
              <a:rPr lang="de-DE">
                <a:solidFill>
                  <a:schemeClr val="tx2"/>
                </a:solidFill>
              </a:rPr>
              <a:t>SAN,PGO (PGE)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50CE16A6-6490-4E42-AB50-7B6882A1AD5C}"/>
              </a:ext>
            </a:extLst>
          </p:cNvPr>
          <p:cNvSpPr txBox="1"/>
          <p:nvPr/>
        </p:nvSpPr>
        <p:spPr>
          <a:xfrm>
            <a:off x="6453789" y="1171448"/>
            <a:ext cx="1397819" cy="2849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600" b="1" err="1">
                <a:solidFill>
                  <a:schemeClr val="tx2"/>
                </a:solidFill>
              </a:rPr>
              <a:t>specific</a:t>
            </a:r>
            <a:r>
              <a:rPr lang="de-DE" sz="1600" b="1">
                <a:solidFill>
                  <a:schemeClr val="tx2"/>
                </a:solidFill>
              </a:rPr>
              <a:t> </a:t>
            </a:r>
            <a:r>
              <a:rPr lang="de-DE" sz="1600" b="1" err="1">
                <a:solidFill>
                  <a:schemeClr val="tx2"/>
                </a:solidFill>
              </a:rPr>
              <a:t>fisheries</a:t>
            </a:r>
            <a:endParaRPr lang="de-DE" sz="1600" b="1">
              <a:solidFill>
                <a:schemeClr val="tx2"/>
              </a:solidFill>
            </a:endParaRPr>
          </a:p>
        </p:txBody>
      </p: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34C1D87B-77B7-4507-9BD1-736FA0C3D857}"/>
              </a:ext>
            </a:extLst>
          </p:cNvPr>
          <p:cNvCxnSpPr>
            <a:cxnSpLocks/>
          </p:cNvCxnSpPr>
          <p:nvPr/>
        </p:nvCxnSpPr>
        <p:spPr>
          <a:xfrm>
            <a:off x="2876365" y="1447670"/>
            <a:ext cx="8717872" cy="265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18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55EBC02C-97F8-4600-8682-4DD536E70222}"/>
              </a:ext>
            </a:extLst>
          </p:cNvPr>
          <p:cNvSpPr txBox="1">
            <a:spLocks/>
          </p:cNvSpPr>
          <p:nvPr/>
        </p:nvSpPr>
        <p:spPr>
          <a:xfrm>
            <a:off x="315734" y="286489"/>
            <a:ext cx="11730161" cy="5399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GB" sz="2800"/>
              <a:t>Agenda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82493D3-C06B-4360-9694-E9FA4D47B5F5}"/>
              </a:ext>
            </a:extLst>
          </p:cNvPr>
          <p:cNvSpPr txBox="1"/>
          <p:nvPr/>
        </p:nvSpPr>
        <p:spPr>
          <a:xfrm>
            <a:off x="382385" y="1423090"/>
            <a:ext cx="8785891" cy="4096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800" b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Font typeface="+mj-lt"/>
              <a:buAutoNum type="alphaLcPeriod"/>
            </a:pP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Study area, data used, scenarios</a:t>
            </a: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Font typeface="+mj-lt"/>
              <a:buAutoNum type="alphaLcPeriod"/>
            </a:pP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lausibility check by maps</a:t>
            </a:r>
            <a:endParaRPr lang="en-US"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Font typeface="+mj-lt"/>
              <a:buAutoNum type="alphaLcPeriod"/>
            </a:pP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Indicator of Challenge &lt;- (Individual) Stress Level, (I)SL</a:t>
            </a: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Font typeface="+mj-lt"/>
              <a:buAutoNum type="alphaLcPeriod"/>
            </a:pPr>
            <a:endParaRPr lang="en-US" sz="1800" b="1">
              <a:effectLst/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US" sz="1800" b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AutoNum type="alphaLcPeriod"/>
            </a:pP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800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leet of five. Impact on</a:t>
            </a:r>
          </a:p>
          <a:p>
            <a:pPr lvl="2">
              <a:lnSpc>
                <a:spcPts val="1800"/>
              </a:lnSpc>
              <a:spcAft>
                <a:spcPts val="300"/>
              </a:spcAft>
            </a:pP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pecific fisheries </a:t>
            </a:r>
            <a:r>
              <a:rPr lang="en-US" i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(gear type)</a:t>
            </a:r>
          </a:p>
          <a:p>
            <a:pPr lvl="2">
              <a:lnSpc>
                <a:spcPts val="1800"/>
              </a:lnSpc>
              <a:spcAft>
                <a:spcPts val="300"/>
              </a:spcAft>
            </a:pP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- individual businesses </a:t>
            </a:r>
            <a:r>
              <a:rPr lang="en-US" i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(vessels)</a:t>
            </a:r>
          </a:p>
          <a:p>
            <a:pPr lvl="2">
              <a:lnSpc>
                <a:spcPts val="1800"/>
              </a:lnSpc>
              <a:spcAft>
                <a:spcPts val="300"/>
              </a:spcAft>
            </a:pP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- coastal areas </a:t>
            </a:r>
            <a:r>
              <a:rPr lang="en-US" i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(port communities)</a:t>
            </a:r>
          </a:p>
          <a:p>
            <a:pPr marL="800100" lvl="1" indent="-342900">
              <a:lnSpc>
                <a:spcPts val="1800"/>
              </a:lnSpc>
              <a:spcAft>
                <a:spcPts val="300"/>
              </a:spcAft>
              <a:buAutoNum type="alphaLcPeriod"/>
            </a:pP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National fleets. Impact on</a:t>
            </a:r>
          </a:p>
          <a:p>
            <a:pPr lvl="2">
              <a:lnSpc>
                <a:spcPts val="1800"/>
              </a:lnSpc>
              <a:spcAft>
                <a:spcPts val="300"/>
              </a:spcAft>
            </a:pP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- s</a:t>
            </a:r>
            <a:r>
              <a:rPr lang="en-US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pecific fisheries</a:t>
            </a:r>
            <a:r>
              <a:rPr lang="en-US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(gear type)</a:t>
            </a:r>
          </a:p>
          <a:p>
            <a:pPr marL="0" lvl="1">
              <a:lnSpc>
                <a:spcPts val="1800"/>
              </a:lnSpc>
              <a:spcAft>
                <a:spcPts val="300"/>
              </a:spcAft>
            </a:pPr>
            <a:endParaRPr lang="en-US" b="1"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>
              <a:lnSpc>
                <a:spcPts val="1800"/>
              </a:lnSpc>
              <a:spcAft>
                <a:spcPts val="300"/>
              </a:spcAft>
            </a:pPr>
            <a:r>
              <a:rPr lang="en-US" sz="1800" b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endParaRPr lang="en-US" b="1"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300"/>
              </a:spcAft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C2B700D-BD52-43DA-B250-742F15E13268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CF94F735-2321-487C-954B-E0242EEBB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E1873E4C-9D6A-403E-A9C3-50E532FBF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28A5DAC-588A-486D-8F17-422CC7BF4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9763EB5A-18A8-409E-9703-479FF9100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4AD8D248-1B5E-47F8-A549-985A99CA1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28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73CF8F-2805-4888-83E9-B3D191535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00" y="1191628"/>
            <a:ext cx="11569125" cy="5145946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Snapshot in time: We use designations from 2023 (cut-off date) and fisheries data of 2018-2022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Displacement</a:t>
            </a:r>
            <a:r>
              <a:rPr lang="en-GB" sz="1950" b="0" dirty="0">
                <a:latin typeface="Calibri"/>
                <a:ea typeface="Calibri"/>
                <a:cs typeface="Calibri"/>
              </a:rPr>
              <a:t> is seen due to major events (e.g. </a:t>
            </a:r>
            <a:r>
              <a:rPr lang="en-GB" sz="1950" dirty="0">
                <a:latin typeface="Calibri"/>
                <a:ea typeface="Calibri"/>
                <a:cs typeface="Calibri"/>
              </a:rPr>
              <a:t>Brexit</a:t>
            </a:r>
            <a:r>
              <a:rPr lang="en-GB" sz="1950" b="0" dirty="0">
                <a:latin typeface="Calibri"/>
                <a:ea typeface="Calibri"/>
                <a:cs typeface="Calibri"/>
              </a:rPr>
              <a:t> has an influence on SL esp. in sand eel fisheries), also </a:t>
            </a:r>
            <a:r>
              <a:rPr lang="en-US" sz="1950" b="0" dirty="0">
                <a:latin typeface="Calibri"/>
                <a:ea typeface="Calibri"/>
                <a:cs typeface="Calibri"/>
              </a:rPr>
              <a:t>after the cut-off date </a:t>
            </a:r>
            <a:endParaRPr lang="en-GB" sz="1950" b="0" dirty="0"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Considerable variations of SL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between </a:t>
            </a:r>
            <a:r>
              <a:rPr lang="en-GB" sz="1950" dirty="0">
                <a:latin typeface="Calibri"/>
                <a:ea typeface="Calibri"/>
                <a:cs typeface="Calibri"/>
              </a:rPr>
              <a:t>specific fisheries, species,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and</a:t>
            </a:r>
            <a:r>
              <a:rPr lang="en-GB" sz="1950" dirty="0">
                <a:latin typeface="Calibri"/>
                <a:ea typeface="Calibri"/>
                <a:cs typeface="Calibri"/>
              </a:rPr>
              <a:t> national fleets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b="0" dirty="0">
                <a:latin typeface="Calibri"/>
                <a:ea typeface="Calibri"/>
                <a:cs typeface="Calibri"/>
              </a:rPr>
              <a:t>Even with fleets of low SL, </a:t>
            </a:r>
            <a:r>
              <a:rPr lang="en-GB" sz="1950" dirty="0">
                <a:latin typeface="Calibri"/>
                <a:ea typeface="Calibri"/>
                <a:cs typeface="Calibri"/>
              </a:rPr>
              <a:t>often several single vessels strongly affected (high ISL)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Large variation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of affectedness also for </a:t>
            </a:r>
            <a:r>
              <a:rPr lang="en-GB" sz="1950" dirty="0">
                <a:latin typeface="Calibri"/>
                <a:ea typeface="Calibri"/>
                <a:cs typeface="Calibri"/>
              </a:rPr>
              <a:t>coastal communities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(ports)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Hot-spots</a:t>
            </a:r>
            <a:r>
              <a:rPr lang="en-GB" sz="1950" b="0" dirty="0">
                <a:latin typeface="Calibri"/>
                <a:ea typeface="Calibri"/>
                <a:cs typeface="Calibri"/>
              </a:rPr>
              <a:t> (e.g. </a:t>
            </a:r>
            <a:r>
              <a:rPr lang="en-US" sz="1950" b="0" dirty="0">
                <a:latin typeface="Calibri"/>
                <a:ea typeface="Calibri"/>
                <a:cs typeface="Calibri"/>
              </a:rPr>
              <a:t>waters between BE, NL and UK</a:t>
            </a:r>
            <a:r>
              <a:rPr lang="en-GB" sz="1950" b="0" dirty="0">
                <a:latin typeface="Calibri"/>
                <a:ea typeface="Calibri"/>
                <a:cs typeface="Calibri"/>
              </a:rPr>
              <a:t>) of spatial challenge identified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Results might be an underestimation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(not all spatial pressures included,) and a </a:t>
            </a:r>
            <a:r>
              <a:rPr lang="en-GB" sz="1950" dirty="0">
                <a:latin typeface="Calibri"/>
                <a:ea typeface="Calibri"/>
                <a:cs typeface="Calibri"/>
              </a:rPr>
              <a:t>rise in stress level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to be expected after new designations both </a:t>
            </a:r>
            <a:r>
              <a:rPr lang="en-GB" sz="1950" dirty="0">
                <a:latin typeface="Calibri"/>
                <a:ea typeface="Calibri"/>
                <a:cs typeface="Calibri"/>
              </a:rPr>
              <a:t>before</a:t>
            </a:r>
            <a:r>
              <a:rPr lang="en-GB" sz="1950" b="0" dirty="0">
                <a:latin typeface="Calibri"/>
                <a:ea typeface="Calibri"/>
                <a:cs typeface="Calibri"/>
              </a:rPr>
              <a:t> and </a:t>
            </a:r>
            <a:r>
              <a:rPr lang="en-GB" sz="1950" dirty="0">
                <a:latin typeface="Calibri"/>
                <a:ea typeface="Calibri"/>
                <a:cs typeface="Calibri"/>
              </a:rPr>
              <a:t>after 2030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with e.g. more wind energy or new MPA development. </a:t>
            </a:r>
            <a:endParaRPr lang="en-GB" sz="1950" dirty="0"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Results are not profit lost</a:t>
            </a:r>
            <a:r>
              <a:rPr lang="en-GB" sz="1950" b="0" dirty="0">
                <a:latin typeface="Calibri"/>
                <a:ea typeface="Calibri"/>
                <a:cs typeface="Calibri"/>
              </a:rPr>
              <a:t>, since variable costs, displacement and use of alternative areas are not considered.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Study proves</a:t>
            </a:r>
            <a:r>
              <a:rPr lang="en-GB" sz="1950" b="0" dirty="0">
                <a:latin typeface="Calibri"/>
                <a:ea typeface="Calibri"/>
                <a:cs typeface="Calibri"/>
              </a:rPr>
              <a:t> that for correct assessment, </a:t>
            </a:r>
            <a:r>
              <a:rPr lang="en-GB" sz="1950" dirty="0">
                <a:latin typeface="Calibri"/>
                <a:ea typeface="Calibri"/>
                <a:cs typeface="Calibri"/>
              </a:rPr>
              <a:t>transboundary</a:t>
            </a:r>
            <a:r>
              <a:rPr lang="en-GB" sz="1950" b="0" dirty="0">
                <a:latin typeface="Calibri"/>
                <a:ea typeface="Calibri"/>
                <a:cs typeface="Calibri"/>
              </a:rPr>
              <a:t>, </a:t>
            </a:r>
            <a:r>
              <a:rPr lang="en-GB" sz="1950" dirty="0">
                <a:latin typeface="Calibri"/>
                <a:ea typeface="Calibri"/>
                <a:cs typeface="Calibri"/>
              </a:rPr>
              <a:t>basin-wide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and</a:t>
            </a:r>
            <a:r>
              <a:rPr lang="en-GB" sz="1950" dirty="0">
                <a:latin typeface="Calibri"/>
                <a:ea typeface="Calibri"/>
                <a:cs typeface="Calibri"/>
              </a:rPr>
              <a:t> cumulative appraisal is indispensable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GB" sz="1950" dirty="0">
                <a:latin typeface="Calibri"/>
                <a:ea typeface="Calibri"/>
                <a:cs typeface="Calibri"/>
              </a:rPr>
              <a:t>Regular study update essential </a:t>
            </a:r>
            <a:r>
              <a:rPr lang="en-GB" sz="1950" b="0" dirty="0">
                <a:latin typeface="Calibri"/>
                <a:ea typeface="Calibri"/>
                <a:cs typeface="Calibri"/>
              </a:rPr>
              <a:t>for fisheries inclusion in MSP </a:t>
            </a:r>
            <a:r>
              <a:rPr lang="en-GB" sz="1950" b="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</a:t>
            </a:r>
            <a:r>
              <a:rPr lang="en-GB" sz="195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Concept paper </a:t>
            </a:r>
            <a:r>
              <a:rPr lang="en-GB" sz="1950" b="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WT LTFP</a:t>
            </a:r>
            <a:endParaRPr lang="en-GB" sz="195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EF66C0-DA0A-4A96-8A36-838BEF9D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630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08EEB82-197D-41C6-90E6-E61BE6607E02}"/>
              </a:ext>
            </a:extLst>
          </p:cNvPr>
          <p:cNvGrpSpPr/>
          <p:nvPr/>
        </p:nvGrpSpPr>
        <p:grpSpPr>
          <a:xfrm>
            <a:off x="480000" y="1513512"/>
            <a:ext cx="12027070" cy="3323988"/>
            <a:chOff x="480000" y="1513512"/>
            <a:chExt cx="12027070" cy="3323988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88785A0-6A5D-4EF1-B71A-74B3C93A53FC}"/>
                </a:ext>
              </a:extLst>
            </p:cNvPr>
            <p:cNvSpPr/>
            <p:nvPr/>
          </p:nvSpPr>
          <p:spPr>
            <a:xfrm>
              <a:off x="480000" y="1513513"/>
              <a:ext cx="10124665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/>
                <a:t>Johann Heinrich von Thünen-Institute</a:t>
              </a:r>
              <a:endParaRPr lang="de-DE" sz="1400" b="1"/>
            </a:p>
            <a:p>
              <a:r>
                <a:rPr lang="en-GB" sz="1400"/>
                <a:t>Federal Research Institute for Rural Areas, Forestry and Fisheries</a:t>
              </a:r>
              <a:endParaRPr lang="de-DE" sz="1400"/>
            </a:p>
            <a:p>
              <a:r>
                <a:rPr lang="en-GB" sz="1400"/>
                <a:t>Institute of Sea Fisheries</a:t>
              </a:r>
              <a:endParaRPr lang="de-DE" sz="1400"/>
            </a:p>
            <a:p>
              <a:r>
                <a:rPr lang="en-GB" sz="1400" err="1"/>
                <a:t>Herwigstraße</a:t>
              </a:r>
              <a:r>
                <a:rPr lang="en-GB" sz="1400"/>
                <a:t> 31</a:t>
              </a:r>
              <a:endParaRPr lang="de-DE" sz="1400"/>
            </a:p>
            <a:p>
              <a:r>
                <a:rPr lang="en-GB" sz="1400"/>
                <a:t>27572 Bremerhaven</a:t>
              </a:r>
              <a:endParaRPr lang="de-DE" sz="1400"/>
            </a:p>
            <a:p>
              <a:r>
                <a:rPr lang="en-GB" sz="1400"/>
                <a:t>Germany</a:t>
              </a:r>
              <a:endParaRPr lang="de-DE" sz="1400"/>
            </a:p>
            <a:p>
              <a:endParaRPr lang="de-DE" sz="1400"/>
            </a:p>
            <a:p>
              <a:r>
                <a:rPr lang="de-DE" sz="1400" b="1"/>
                <a:t>Dr. Torsten Schulze</a:t>
              </a:r>
            </a:p>
            <a:p>
              <a:r>
                <a:rPr lang="en-GB" sz="1400"/>
                <a:t>Email:     </a:t>
              </a:r>
              <a:r>
                <a:rPr lang="en-GB" sz="1400">
                  <a:solidFill>
                    <a:srgbClr val="00B050"/>
                  </a:solidFill>
                </a:rPr>
                <a:t> 	</a:t>
              </a:r>
              <a:r>
                <a:rPr lang="en-GB" sz="1400" u="sng">
                  <a:solidFill>
                    <a:srgbClr val="00B050"/>
                  </a:solidFill>
                </a:rPr>
                <a:t>Torsten.Schulze@thuenen.de</a:t>
              </a:r>
              <a:endParaRPr lang="de-DE" sz="1400">
                <a:solidFill>
                  <a:srgbClr val="00B050"/>
                </a:solidFill>
              </a:endParaRPr>
            </a:p>
            <a:p>
              <a:r>
                <a:rPr lang="en-GB" sz="1400"/>
                <a:t>phone:    	+49 (0)471 94460 382</a:t>
              </a:r>
            </a:p>
            <a:p>
              <a:endParaRPr lang="en-GB" sz="1400"/>
            </a:p>
            <a:p>
              <a:r>
                <a:rPr lang="en-GB" sz="1400" b="1" err="1"/>
                <a:t>Dr.</a:t>
              </a:r>
              <a:r>
                <a:rPr lang="en-GB" sz="1400" b="1"/>
                <a:t> Casper Kraan</a:t>
              </a:r>
            </a:p>
            <a:p>
              <a:r>
                <a:rPr lang="nb-NO" sz="1400"/>
                <a:t>Email:	</a:t>
              </a:r>
              <a:r>
                <a:rPr lang="nb-NO" sz="1400" u="sng">
                  <a:solidFill>
                    <a:srgbClr val="00B050"/>
                  </a:solidFill>
                </a:rPr>
                <a:t>Casper.Kraan@thuenen.de</a:t>
              </a:r>
            </a:p>
            <a:p>
              <a:r>
                <a:rPr lang="nb-NO" sz="1400"/>
                <a:t>Phone:     	+49 (0)471 94460 229</a:t>
              </a:r>
              <a:endParaRPr lang="en-GB" sz="1400"/>
            </a:p>
            <a:p>
              <a:endParaRPr lang="en-GB" sz="1400"/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AC01EA4-BD5B-4FAA-93C9-646B0DDCF294}"/>
                </a:ext>
              </a:extLst>
            </p:cNvPr>
            <p:cNvSpPr/>
            <p:nvPr/>
          </p:nvSpPr>
          <p:spPr>
            <a:xfrm>
              <a:off x="6411070" y="1513512"/>
              <a:ext cx="6096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sz="1400"/>
            </a:p>
          </p:txBody>
        </p:sp>
      </p:grpSp>
      <p:sp>
        <p:nvSpPr>
          <p:cNvPr id="6" name="Titel 2">
            <a:extLst>
              <a:ext uri="{FF2B5EF4-FFF2-40B4-BE49-F238E27FC236}">
                <a16:creationId xmlns:a16="http://schemas.microsoft.com/office/drawing/2014/main" id="{6630E5FB-B296-472D-B18E-BF0FE9A0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0"/>
            <a:ext cx="9952473" cy="972000"/>
          </a:xfrm>
        </p:spPr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Listening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C12D4D9-81EE-46EA-AE31-D34FDD20B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12828" r="12794" b="12401"/>
          <a:stretch/>
        </p:blipFill>
        <p:spPr>
          <a:xfrm>
            <a:off x="8340173" y="-774225"/>
            <a:ext cx="4646683" cy="3066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4A919F3-1489-48F5-AC7B-2AACD6A12A87}"/>
              </a:ext>
            </a:extLst>
          </p:cNvPr>
          <p:cNvSpPr txBox="1"/>
          <p:nvPr/>
        </p:nvSpPr>
        <p:spPr>
          <a:xfrm>
            <a:off x="5616502" y="2013883"/>
            <a:ext cx="2008427" cy="2917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</a:t>
            </a:r>
            <a:r>
              <a:rPr lang="de-DE" sz="1800" b="1" kern="100" err="1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authors</a:t>
            </a:r>
            <a:r>
              <a:rPr lang="de-DE" b="1" kern="100">
                <a:solidFill>
                  <a:srgbClr val="37464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sz="2000">
              <a:solidFill>
                <a:schemeClr val="tx2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7D2F7C-0E86-4A27-84BD-4F7F48660306}"/>
              </a:ext>
            </a:extLst>
          </p:cNvPr>
          <p:cNvSpPr txBox="1"/>
          <p:nvPr/>
        </p:nvSpPr>
        <p:spPr>
          <a:xfrm>
            <a:off x="479998" y="5658878"/>
            <a:ext cx="1011789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err="1">
                <a:solidFill>
                  <a:schemeClr val="tx2"/>
                </a:solidFill>
              </a:rPr>
              <a:t>With</a:t>
            </a:r>
            <a:r>
              <a:rPr lang="de-DE" sz="2000">
                <a:solidFill>
                  <a:schemeClr val="tx2"/>
                </a:solidFill>
              </a:rPr>
              <a:t> support </a:t>
            </a:r>
            <a:r>
              <a:rPr lang="de-DE" sz="2000" err="1">
                <a:solidFill>
                  <a:schemeClr val="tx2"/>
                </a:solidFill>
              </a:rPr>
              <a:t>of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many</a:t>
            </a:r>
            <a:r>
              <a:rPr lang="de-DE" sz="2000">
                <a:solidFill>
                  <a:schemeClr val="tx2"/>
                </a:solidFill>
              </a:rPr>
              <a:t> GNSBI </a:t>
            </a:r>
            <a:r>
              <a:rPr lang="de-DE" sz="2000" err="1">
                <a:solidFill>
                  <a:schemeClr val="tx2"/>
                </a:solidFill>
              </a:rPr>
              <a:t>ministries</a:t>
            </a:r>
            <a:r>
              <a:rPr lang="de-DE" sz="2000">
                <a:solidFill>
                  <a:schemeClr val="tx2"/>
                </a:solidFill>
              </a:rPr>
              <a:t>, </a:t>
            </a:r>
            <a:r>
              <a:rPr lang="de-DE" sz="2000" err="1">
                <a:solidFill>
                  <a:schemeClr val="tx2"/>
                </a:solidFill>
              </a:rPr>
              <a:t>agencies</a:t>
            </a:r>
            <a:r>
              <a:rPr lang="de-DE" sz="2000">
                <a:solidFill>
                  <a:schemeClr val="tx2"/>
                </a:solidFill>
              </a:rPr>
              <a:t> and </a:t>
            </a:r>
            <a:r>
              <a:rPr lang="de-DE" sz="2000" err="1">
                <a:solidFill>
                  <a:schemeClr val="tx2"/>
                </a:solidFill>
              </a:rPr>
              <a:t>assistance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mechanism</a:t>
            </a:r>
            <a:r>
              <a:rPr lang="de-DE" sz="2000">
                <a:solidFill>
                  <a:schemeClr val="tx2"/>
                </a:solidFill>
              </a:rPr>
              <a:t>, EU </a:t>
            </a:r>
            <a:r>
              <a:rPr lang="de-DE" sz="2000" err="1">
                <a:solidFill>
                  <a:schemeClr val="tx2"/>
                </a:solidFill>
              </a:rPr>
              <a:t>commission</a:t>
            </a:r>
            <a:r>
              <a:rPr lang="de-DE" sz="2000">
                <a:solidFill>
                  <a:schemeClr val="tx2"/>
                </a:solidFill>
              </a:rPr>
              <a:t>,  …..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D1B032-7D7F-40E2-8C9F-356E787B6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95" y="3967600"/>
            <a:ext cx="1181265" cy="4858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CD76A7-F016-44B7-9CE6-38BCCE280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833" y="2397940"/>
            <a:ext cx="1977356" cy="4848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437F064-F358-4DAC-8691-8831207C4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713" y="3395764"/>
            <a:ext cx="2122174" cy="50729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46E402D-32E4-4E7F-97EC-F6A658194744}"/>
              </a:ext>
            </a:extLst>
          </p:cNvPr>
          <p:cNvSpPr txBox="1"/>
          <p:nvPr/>
        </p:nvSpPr>
        <p:spPr>
          <a:xfrm>
            <a:off x="5802769" y="2397940"/>
            <a:ext cx="62579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Katell Hamon, Lennert van de Pol </a:t>
            </a:r>
          </a:p>
          <a:p>
            <a:endParaRPr lang="de-DE" sz="1800" b="1" kern="100">
              <a:solidFill>
                <a:srgbClr val="3746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Jeppe Olson</a:t>
            </a:r>
          </a:p>
          <a:p>
            <a:endParaRPr lang="de-DE" b="1" kern="100">
              <a:solidFill>
                <a:srgbClr val="37464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Patrik Jonsson</a:t>
            </a:r>
          </a:p>
          <a:p>
            <a:endParaRPr lang="de-DE" sz="1800" b="1" kern="100">
              <a:solidFill>
                <a:srgbClr val="3746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Klaas Sys</a:t>
            </a:r>
          </a:p>
          <a:p>
            <a:endParaRPr lang="de-DE" sz="1800" b="1" kern="100">
              <a:solidFill>
                <a:srgbClr val="3746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b="1" kern="100">
                <a:solidFill>
                  <a:srgbClr val="3746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Tobias Lasner</a:t>
            </a:r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45C121A-A680-4282-A162-32467B1CA85A}"/>
              </a:ext>
            </a:extLst>
          </p:cNvPr>
          <p:cNvGrpSpPr/>
          <p:nvPr/>
        </p:nvGrpSpPr>
        <p:grpSpPr>
          <a:xfrm>
            <a:off x="7624929" y="2703047"/>
            <a:ext cx="3719958" cy="771633"/>
            <a:chOff x="7120104" y="2703047"/>
            <a:chExt cx="3719958" cy="771633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C0DF5B4-D2E4-49F6-A100-D5854F883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0104" y="2703047"/>
              <a:ext cx="590632" cy="771633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563BD73-1F5F-4E16-8801-C076C1F5C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8268" y="2800317"/>
              <a:ext cx="3181794" cy="590632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E62E42A-B249-4759-ADFE-EBADB44ECDB6}"/>
              </a:ext>
            </a:extLst>
          </p:cNvPr>
          <p:cNvSpPr txBox="1"/>
          <p:nvPr/>
        </p:nvSpPr>
        <p:spPr>
          <a:xfrm>
            <a:off x="8592460" y="3946357"/>
            <a:ext cx="3018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/>
              <a:t>Instituut voor Landbouw-, Visserij- en Voedingsonderzoek</a:t>
            </a:r>
          </a:p>
        </p:txBody>
      </p:sp>
      <p:pic>
        <p:nvPicPr>
          <p:cNvPr id="26" name="Picture 2" descr="C:\Dokumente und Einstellungen\Eva2\Desktop\THUENEN\THUENEN_Markenzeichen\Screen\THUENEN_Web.gif">
            <a:extLst>
              <a:ext uri="{FF2B5EF4-FFF2-40B4-BE49-F238E27FC236}">
                <a16:creationId xmlns:a16="http://schemas.microsoft.com/office/drawing/2014/main" id="{0D4D2B63-6CB0-4FEB-B376-3B9105EA5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2813" y="4537317"/>
            <a:ext cx="1114864" cy="445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06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GNSBI LTFP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3A7DE1-DD81-4894-B580-9176EE1E4B59}"/>
              </a:ext>
            </a:extLst>
          </p:cNvPr>
          <p:cNvSpPr txBox="1"/>
          <p:nvPr/>
        </p:nvSpPr>
        <p:spPr>
          <a:xfrm>
            <a:off x="4148666" y="3158066"/>
            <a:ext cx="1971694" cy="3527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3600" b="1">
                <a:solidFill>
                  <a:schemeClr val="tx2"/>
                </a:solidFill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1788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55EBC02C-97F8-4600-8682-4DD536E70222}"/>
              </a:ext>
            </a:extLst>
          </p:cNvPr>
          <p:cNvSpPr txBox="1">
            <a:spLocks/>
          </p:cNvSpPr>
          <p:nvPr/>
        </p:nvSpPr>
        <p:spPr>
          <a:xfrm>
            <a:off x="315734" y="286489"/>
            <a:ext cx="11730161" cy="5399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GB" sz="2800"/>
              <a:t>GNSBI area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5AC45-E7BF-4FD5-A118-4B8D53B4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776" y="1594555"/>
            <a:ext cx="5755869" cy="406268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82493D3-C06B-4360-9694-E9FA4D47B5F5}"/>
              </a:ext>
            </a:extLst>
          </p:cNvPr>
          <p:cNvSpPr txBox="1"/>
          <p:nvPr/>
        </p:nvSpPr>
        <p:spPr>
          <a:xfrm>
            <a:off x="382385" y="1348542"/>
            <a:ext cx="5087391" cy="396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Analyses </a:t>
            </a:r>
            <a:r>
              <a:rPr lang="en-GB" b="1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of north European fisheries</a:t>
            </a:r>
            <a:endParaRPr lang="en-GB" sz="1800" b="1">
              <a:effectLst/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Analyses and aggregation of data (</a:t>
            </a:r>
            <a:r>
              <a:rPr lang="en-GB" sz="1800" b="1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“fleet of five”</a:t>
            </a:r>
            <a:r>
              <a:rPr lang="en-GB" sz="1800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GB" sz="1800">
                <a:effectLst/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BEL     NLD      DEU     DNK     SWE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Spatial management of: BE, NL, DE, DK, SE + NO, UK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Also outside GNSBI area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>
              <a:latin typeface="BundesSans Office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All vessels with effort in the GNSBI area (green)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are kept with all effort (outside also) to be analysed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07FA8E6-1381-4EE6-A856-0DB7EE807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859190" y="4916067"/>
            <a:ext cx="253956" cy="28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909948A-B352-44D3-B04B-8159406F5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261987" y="4634336"/>
            <a:ext cx="390644" cy="28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019CAF5-1CA2-4507-933B-9EC0E3C82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8260" y="4391575"/>
            <a:ext cx="337792" cy="28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877FC7B-D603-46B7-8ECA-02BC9C95E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782963" y="3623461"/>
            <a:ext cx="290594" cy="28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D207DD4-60FD-47E4-BDD0-8C63E4D983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61512" y="3108946"/>
            <a:ext cx="350875" cy="2880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91F23106-FEF3-44B9-8E93-DF1682EDE5D5}"/>
              </a:ext>
            </a:extLst>
          </p:cNvPr>
          <p:cNvSpPr txBox="1"/>
          <p:nvPr/>
        </p:nvSpPr>
        <p:spPr>
          <a:xfrm>
            <a:off x="62824" y="5060067"/>
            <a:ext cx="341440" cy="5010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800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8536DBC-8834-4778-8461-78AC6F934429}"/>
              </a:ext>
            </a:extLst>
          </p:cNvPr>
          <p:cNvGrpSpPr/>
          <p:nvPr/>
        </p:nvGrpSpPr>
        <p:grpSpPr>
          <a:xfrm>
            <a:off x="1156589" y="2505968"/>
            <a:ext cx="3281325" cy="505740"/>
            <a:chOff x="8208426" y="2627888"/>
            <a:chExt cx="3281325" cy="505740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7E8E7264-00E6-452B-8D6B-A1381053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83084" y="2629628"/>
              <a:ext cx="648000" cy="504000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783A865-B9D3-4324-9DFD-ACCC9EE3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8809624" y="2627888"/>
              <a:ext cx="648000" cy="50400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3069B15-73E8-4359-A7F5-D5E43AE6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41751" y="2627888"/>
              <a:ext cx="648000" cy="50400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D1C58A19-1ED6-4871-A841-3774ADD5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08426" y="2629625"/>
              <a:ext cx="573417" cy="496961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576C755E-87CC-43B2-96BC-DEBDB46B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6127" y="2629626"/>
              <a:ext cx="648000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06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522658"/>
            <a:ext cx="11730161" cy="539952"/>
          </a:xfrm>
        </p:spPr>
        <p:txBody>
          <a:bodyPr/>
          <a:lstStyle/>
          <a:p>
            <a:r>
              <a:rPr lang="en-GB" sz="2800"/>
              <a:t>Aim: Mapping and Multiple Stressors</a:t>
            </a:r>
            <a:br>
              <a:rPr lang="en-GB" sz="2800"/>
            </a:br>
            <a:r>
              <a:rPr lang="en-GB" sz="2800"/>
              <a:t> Analyses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88785A0-6A5D-4EF1-B71A-74B3C93A53FC}"/>
              </a:ext>
            </a:extLst>
          </p:cNvPr>
          <p:cNvSpPr/>
          <p:nvPr/>
        </p:nvSpPr>
        <p:spPr>
          <a:xfrm>
            <a:off x="581926" y="1513513"/>
            <a:ext cx="51406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>
                <a:latin typeface="BundesSans Office"/>
                <a:ea typeface="Calibri" panose="020F0502020204030204" pitchFamily="34" charset="0"/>
                <a:cs typeface="Times New Roman" panose="02020603050405020304" pitchFamily="18" charset="0"/>
              </a:rPr>
              <a:t>Specific management in ~ 850 single areas (shapes)</a:t>
            </a:r>
            <a:endParaRPr lang="en-GB" b="1"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Offshore Renewables (mostly Wind farms, blue)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Times New Roman" panose="02020603050405020304" pitchFamily="18" charset="0"/>
              </a:rPr>
              <a:t>to be built until latest 2030 and nationally decided  until end 2023 (cut-off date)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b="1">
                <a:solidFill>
                  <a:srgbClr val="0070C0"/>
                </a:solidFill>
                <a:cs typeface="Times New Roman" panose="02020603050405020304" pitchFamily="18" charset="0"/>
              </a:rPr>
              <a:t>blue, thick</a:t>
            </a:r>
            <a:r>
              <a:rPr lang="en-US">
                <a:solidFill>
                  <a:prstClr val="black"/>
                </a:solidFill>
                <a:cs typeface="Times New Roman" panose="02020603050405020304" pitchFamily="18" charset="0"/>
              </a:rPr>
              <a:t>: no fishing, </a:t>
            </a:r>
            <a:r>
              <a:rPr lang="en-US">
                <a:solidFill>
                  <a:srgbClr val="0070C0"/>
                </a:solidFill>
                <a:cs typeface="Times New Roman" panose="02020603050405020304" pitchFamily="18" charset="0"/>
              </a:rPr>
              <a:t>thin</a:t>
            </a:r>
            <a:r>
              <a:rPr lang="en-US">
                <a:solidFill>
                  <a:prstClr val="black"/>
                </a:solidFill>
                <a:cs typeface="Times New Roman" panose="02020603050405020304" pitchFamily="18" charset="0"/>
              </a:rPr>
              <a:t>: passive gears allowed</a:t>
            </a:r>
            <a:endParaRPr lang="en-GB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Nature protection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specific Natura 2000 fisheries management </a:t>
            </a:r>
            <a:r>
              <a:rPr lang="en-US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decided until end of 2023</a:t>
            </a:r>
            <a:endParaRPr lang="en-GB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not the designated areas in total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Black, thin: management of mobile bottom contacting (</a:t>
            </a:r>
            <a:r>
              <a:rPr lang="en-GB" b="1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mbc</a:t>
            </a:r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) gears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b="1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Green: management of passive gears (mostly to protect birds </a:t>
            </a:r>
            <a:r>
              <a:rPr lang="en-GB" b="1">
                <a:solidFill>
                  <a:srgbClr val="00B050"/>
                </a:solidFill>
                <a:cs typeface="Times New Roman" panose="02020603050405020304" pitchFamily="18" charset="0"/>
              </a:rPr>
              <a:t>and mammals from bycatch)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b="1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E5ABCC-5F68-4067-ADA7-85735CA19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7282" r="4604" b="4594"/>
          <a:stretch/>
        </p:blipFill>
        <p:spPr>
          <a:xfrm>
            <a:off x="5844523" y="102946"/>
            <a:ext cx="6347477" cy="60435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1CAE308-ABFE-42D0-A9DF-0F91BF194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010" y="5213897"/>
            <a:ext cx="2107510" cy="1487549"/>
          </a:xfrm>
          <a:prstGeom prst="rect">
            <a:avLst/>
          </a:prstGeom>
        </p:spPr>
      </p:pic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86566681-BE26-46CE-8508-7E19ABA10C70}"/>
              </a:ext>
            </a:extLst>
          </p:cNvPr>
          <p:cNvSpPr/>
          <p:nvPr/>
        </p:nvSpPr>
        <p:spPr>
          <a:xfrm rot="11943205">
            <a:off x="7674140" y="4857147"/>
            <a:ext cx="351199" cy="710734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60179D8-C511-4BAA-B04E-67EBEF71ABD0}"/>
              </a:ext>
            </a:extLst>
          </p:cNvPr>
          <p:cNvSpPr txBox="1"/>
          <p:nvPr/>
        </p:nvSpPr>
        <p:spPr>
          <a:xfrm>
            <a:off x="10293736" y="731293"/>
            <a:ext cx="123155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</a:pPr>
            <a:r>
              <a:rPr lang="de-DE" sz="2000" err="1">
                <a:solidFill>
                  <a:schemeClr val="tx2"/>
                </a:solidFill>
              </a:rPr>
              <a:t>red</a:t>
            </a:r>
            <a:r>
              <a:rPr lang="de-DE" sz="2000">
                <a:solidFill>
                  <a:schemeClr val="tx2"/>
                </a:solidFill>
              </a:rPr>
              <a:t> + </a:t>
            </a:r>
            <a:r>
              <a:rPr lang="de-DE" sz="2000" err="1">
                <a:solidFill>
                  <a:schemeClr val="tx2"/>
                </a:solidFill>
              </a:rPr>
              <a:t>black</a:t>
            </a:r>
            <a:endParaRPr lang="de-DE" sz="200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</a:pPr>
            <a:r>
              <a:rPr lang="de-DE" sz="2000">
                <a:solidFill>
                  <a:schemeClr val="tx2"/>
                </a:solidFill>
              </a:rPr>
              <a:t> </a:t>
            </a:r>
          </a:p>
          <a:p>
            <a:pPr marL="0">
              <a:lnSpc>
                <a:spcPts val="2400"/>
              </a:lnSpc>
            </a:pPr>
            <a:r>
              <a:rPr lang="de-DE" sz="2000">
                <a:solidFill>
                  <a:schemeClr val="tx2"/>
                </a:solidFill>
              </a:rPr>
              <a:t>EEZ </a:t>
            </a:r>
            <a:r>
              <a:rPr lang="de-DE" sz="2000" err="1">
                <a:solidFill>
                  <a:schemeClr val="tx2"/>
                </a:solidFill>
              </a:rPr>
              <a:t>borders</a:t>
            </a:r>
            <a:endParaRPr lang="de-DE" sz="2000">
              <a:solidFill>
                <a:schemeClr val="tx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1E78889-BA2D-4DE2-AA7C-480A5172F452}"/>
              </a:ext>
            </a:extLst>
          </p:cNvPr>
          <p:cNvCxnSpPr>
            <a:cxnSpLocks/>
          </p:cNvCxnSpPr>
          <p:nvPr/>
        </p:nvCxnSpPr>
        <p:spPr>
          <a:xfrm flipH="1">
            <a:off x="9675260" y="1633962"/>
            <a:ext cx="642282" cy="703511"/>
          </a:xfrm>
          <a:prstGeom prst="straightConnector1">
            <a:avLst/>
          </a:prstGeom>
          <a:ln w="381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ACDA1B78-6957-4B6F-B67F-913B5B967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V="1">
            <a:off x="10755659" y="699963"/>
            <a:ext cx="217947" cy="96095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CD3FFAA-B976-44C2-9887-5F06B88E253F}"/>
              </a:ext>
            </a:extLst>
          </p:cNvPr>
          <p:cNvGrpSpPr/>
          <p:nvPr/>
        </p:nvGrpSpPr>
        <p:grpSpPr>
          <a:xfrm>
            <a:off x="9675260" y="3967964"/>
            <a:ext cx="2254333" cy="1830629"/>
            <a:chOff x="9675260" y="3967964"/>
            <a:chExt cx="2254333" cy="183062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F291983-ADED-49E4-8773-FEAC42D78ADD}"/>
                </a:ext>
              </a:extLst>
            </p:cNvPr>
            <p:cNvSpPr txBox="1"/>
            <p:nvPr/>
          </p:nvSpPr>
          <p:spPr>
            <a:xfrm>
              <a:off x="9675260" y="3967964"/>
              <a:ext cx="2254333" cy="18306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</a:pPr>
              <a:r>
                <a:rPr lang="de-DE" b="1">
                  <a:solidFill>
                    <a:schemeClr val="tx2"/>
                  </a:solidFill>
                </a:rPr>
                <a:t>            </a:t>
              </a:r>
              <a:r>
                <a:rPr lang="de-DE">
                  <a:solidFill>
                    <a:schemeClr val="tx2"/>
                  </a:solidFill>
                </a:rPr>
                <a:t>: 	EEZ Borders</a:t>
              </a:r>
              <a:r>
                <a:rPr lang="de-DE" sz="1800">
                  <a:solidFill>
                    <a:schemeClr val="tx2"/>
                  </a:solidFill>
                </a:rPr>
                <a:t> </a:t>
              </a:r>
            </a:p>
            <a:p>
              <a:pPr marL="0">
                <a:lnSpc>
                  <a:spcPts val="2400"/>
                </a:lnSpc>
              </a:pPr>
              <a:r>
                <a:rPr lang="de-DE" sz="1800">
                  <a:solidFill>
                    <a:schemeClr val="tx2"/>
                  </a:solidFill>
                </a:rPr>
                <a:t>            : 	GSNBI </a:t>
              </a:r>
              <a:r>
                <a:rPr lang="de-DE" sz="1800" err="1">
                  <a:solidFill>
                    <a:schemeClr val="tx2"/>
                  </a:solidFill>
                </a:rPr>
                <a:t>area</a:t>
              </a:r>
              <a:r>
                <a:rPr lang="de-DE" sz="1800">
                  <a:solidFill>
                    <a:schemeClr val="tx2"/>
                  </a:solidFill>
                </a:rPr>
                <a:t>        </a:t>
              </a:r>
              <a:endParaRPr lang="de-DE" b="1">
                <a:solidFill>
                  <a:schemeClr val="tx2"/>
                </a:solidFill>
              </a:endParaRPr>
            </a:p>
            <a:p>
              <a:pPr marL="0">
                <a:lnSpc>
                  <a:spcPts val="2400"/>
                </a:lnSpc>
              </a:pPr>
              <a:r>
                <a:rPr lang="de-DE" b="1" err="1">
                  <a:solidFill>
                    <a:schemeClr val="tx2"/>
                  </a:solidFill>
                </a:rPr>
                <a:t>fisheries</a:t>
              </a:r>
              <a:r>
                <a:rPr lang="de-DE" b="1">
                  <a:solidFill>
                    <a:schemeClr val="tx2"/>
                  </a:solidFill>
                </a:rPr>
                <a:t> </a:t>
              </a:r>
              <a:r>
                <a:rPr lang="de-DE" b="1" err="1">
                  <a:solidFill>
                    <a:schemeClr val="tx2"/>
                  </a:solidFill>
                </a:rPr>
                <a:t>management</a:t>
              </a:r>
              <a:endParaRPr lang="de-DE" b="1">
                <a:solidFill>
                  <a:schemeClr val="tx2"/>
                </a:solidFill>
              </a:endParaRPr>
            </a:p>
            <a:p>
              <a:pPr marL="0">
                <a:lnSpc>
                  <a:spcPts val="2400"/>
                </a:lnSpc>
              </a:pPr>
              <a:r>
                <a:rPr lang="de-DE">
                  <a:solidFill>
                    <a:schemeClr val="tx2"/>
                  </a:solidFill>
                </a:rPr>
                <a:t> </a:t>
              </a:r>
              <a:r>
                <a:rPr lang="de-DE" b="1" err="1">
                  <a:solidFill>
                    <a:srgbClr val="0070C0"/>
                  </a:solidFill>
                </a:rPr>
                <a:t>blue</a:t>
              </a:r>
              <a:r>
                <a:rPr lang="de-DE">
                  <a:solidFill>
                    <a:srgbClr val="0070C0"/>
                  </a:solidFill>
                </a:rPr>
                <a:t>:</a:t>
              </a:r>
              <a:r>
                <a:rPr lang="de-DE">
                  <a:solidFill>
                    <a:schemeClr val="tx2"/>
                  </a:solidFill>
                </a:rPr>
                <a:t> 	wind </a:t>
              </a:r>
              <a:r>
                <a:rPr lang="de-DE" err="1">
                  <a:solidFill>
                    <a:schemeClr val="tx2"/>
                  </a:solidFill>
                </a:rPr>
                <a:t>farms</a:t>
              </a:r>
              <a:r>
                <a:rPr lang="de-DE">
                  <a:solidFill>
                    <a:schemeClr val="tx2"/>
                  </a:solidFill>
                </a:rPr>
                <a:t> </a:t>
              </a:r>
            </a:p>
            <a:p>
              <a:pPr marL="0">
                <a:lnSpc>
                  <a:spcPts val="2400"/>
                </a:lnSpc>
              </a:pPr>
              <a:r>
                <a:rPr lang="de-DE">
                  <a:solidFill>
                    <a:schemeClr val="tx2"/>
                  </a:solidFill>
                </a:rPr>
                <a:t> </a:t>
              </a:r>
              <a:r>
                <a:rPr lang="de-DE" b="1" err="1">
                  <a:solidFill>
                    <a:schemeClr val="tx2"/>
                  </a:solidFill>
                </a:rPr>
                <a:t>black</a:t>
              </a:r>
              <a:r>
                <a:rPr lang="de-DE">
                  <a:solidFill>
                    <a:schemeClr val="tx2"/>
                  </a:solidFill>
                </a:rPr>
                <a:t>: 	</a:t>
              </a:r>
              <a:r>
                <a:rPr lang="de-DE" err="1">
                  <a:solidFill>
                    <a:schemeClr val="tx2"/>
                  </a:solidFill>
                </a:rPr>
                <a:t>mbc</a:t>
              </a:r>
              <a:r>
                <a:rPr lang="de-DE">
                  <a:solidFill>
                    <a:schemeClr val="tx2"/>
                  </a:solidFill>
                </a:rPr>
                <a:t> </a:t>
              </a:r>
              <a:r>
                <a:rPr lang="de-DE" err="1">
                  <a:solidFill>
                    <a:schemeClr val="tx2"/>
                  </a:solidFill>
                </a:rPr>
                <a:t>gears</a:t>
              </a:r>
              <a:endParaRPr lang="de-DE">
                <a:solidFill>
                  <a:schemeClr val="tx2"/>
                </a:solidFill>
              </a:endParaRPr>
            </a:p>
            <a:p>
              <a:pPr marL="0">
                <a:lnSpc>
                  <a:spcPts val="2400"/>
                </a:lnSpc>
              </a:pPr>
              <a:r>
                <a:rPr lang="de-DE">
                  <a:solidFill>
                    <a:schemeClr val="tx2"/>
                  </a:solidFill>
                </a:rPr>
                <a:t> </a:t>
              </a:r>
              <a:r>
                <a:rPr lang="de-DE" b="1" err="1">
                  <a:solidFill>
                    <a:srgbClr val="00B050"/>
                  </a:solidFill>
                </a:rPr>
                <a:t>green</a:t>
              </a:r>
              <a:r>
                <a:rPr lang="de-DE">
                  <a:solidFill>
                    <a:schemeClr val="tx2"/>
                  </a:solidFill>
                </a:rPr>
                <a:t>: 	passive </a:t>
              </a:r>
              <a:r>
                <a:rPr lang="de-DE" err="1">
                  <a:solidFill>
                    <a:schemeClr val="tx2"/>
                  </a:solidFill>
                </a:rPr>
                <a:t>gears</a:t>
              </a:r>
              <a:endParaRPr lang="de-DE">
                <a:solidFill>
                  <a:schemeClr val="tx2"/>
                </a:solidFill>
              </a:endParaRP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731EDC0C-71DD-456D-BF62-2C378532633D}"/>
                </a:ext>
              </a:extLst>
            </p:cNvPr>
            <p:cNvGrpSpPr/>
            <p:nvPr/>
          </p:nvGrpSpPr>
          <p:grpSpPr>
            <a:xfrm>
              <a:off x="9715155" y="4151093"/>
              <a:ext cx="578581" cy="0"/>
              <a:chOff x="3083065" y="6372399"/>
              <a:chExt cx="578581" cy="0"/>
            </a:xfrm>
          </p:grpSpPr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D1B89106-6EDD-4BF4-81C0-61347FA778F6}"/>
                  </a:ext>
                </a:extLst>
              </p:cNvPr>
              <p:cNvCxnSpPr/>
              <p:nvPr/>
            </p:nvCxnSpPr>
            <p:spPr>
              <a:xfrm>
                <a:off x="3083065" y="6372399"/>
                <a:ext cx="57858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Gerader Verbinder 2">
                <a:extLst>
                  <a:ext uri="{FF2B5EF4-FFF2-40B4-BE49-F238E27FC236}">
                    <a16:creationId xmlns:a16="http://schemas.microsoft.com/office/drawing/2014/main" id="{FA8B782E-CAA1-486A-9B75-963FFA899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158" y="6372399"/>
                <a:ext cx="56239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4FE7E903-ACD7-47BA-BDED-087590FA7FE6}"/>
                </a:ext>
              </a:extLst>
            </p:cNvPr>
            <p:cNvCxnSpPr>
              <a:cxnSpLocks/>
            </p:cNvCxnSpPr>
            <p:nvPr/>
          </p:nvCxnSpPr>
          <p:spPr>
            <a:xfrm>
              <a:off x="9742811" y="4438481"/>
              <a:ext cx="51046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32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Scenarios and years in analyses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88785A0-6A5D-4EF1-B71A-74B3C93A53FC}"/>
              </a:ext>
            </a:extLst>
          </p:cNvPr>
          <p:cNvSpPr/>
          <p:nvPr/>
        </p:nvSpPr>
        <p:spPr>
          <a:xfrm>
            <a:off x="212530" y="1513512"/>
            <a:ext cx="5883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Spatial scenarios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Offshore Renewables (e.g. wind farms):  ‘Wind’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Nature Protection (e.g. Natura 2000):      ‘</a:t>
            </a:r>
            <a:r>
              <a:rPr lang="en-GB" b="1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NatPrt</a:t>
            </a: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Cumulative: 			          ‘</a:t>
            </a:r>
            <a:r>
              <a:rPr lang="en-GB" b="1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NatWnd</a:t>
            </a:r>
            <a:r>
              <a:rPr lang="en-GB" b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’</a:t>
            </a:r>
            <a:endParaRPr lang="en-GB" b="1">
              <a:solidFill>
                <a:prstClr val="black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2A3B93-CDC8-49D4-9A28-55406A0EC56F}"/>
              </a:ext>
            </a:extLst>
          </p:cNvPr>
          <p:cNvSpPr/>
          <p:nvPr/>
        </p:nvSpPr>
        <p:spPr>
          <a:xfrm>
            <a:off x="267030" y="3605708"/>
            <a:ext cx="582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Years: 2018 - 2022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3E869E1-EB9A-47C4-8016-238645D31BBA}"/>
              </a:ext>
            </a:extLst>
          </p:cNvPr>
          <p:cNvGrpSpPr/>
          <p:nvPr/>
        </p:nvGrpSpPr>
        <p:grpSpPr>
          <a:xfrm>
            <a:off x="6375952" y="1272468"/>
            <a:ext cx="5764696" cy="4899732"/>
            <a:chOff x="6375952" y="1272468"/>
            <a:chExt cx="5764696" cy="4899732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6B102F44-240B-4FCC-8875-CE403A714A1B}"/>
                </a:ext>
              </a:extLst>
            </p:cNvPr>
            <p:cNvGrpSpPr/>
            <p:nvPr/>
          </p:nvGrpSpPr>
          <p:grpSpPr>
            <a:xfrm>
              <a:off x="6375952" y="1513512"/>
              <a:ext cx="5764696" cy="4658688"/>
              <a:chOff x="6375952" y="1513512"/>
              <a:chExt cx="5764696" cy="4658688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27A8A986-220F-4E23-B657-675B4EF23E0B}"/>
                  </a:ext>
                </a:extLst>
              </p:cNvPr>
              <p:cNvSpPr/>
              <p:nvPr/>
            </p:nvSpPr>
            <p:spPr>
              <a:xfrm>
                <a:off x="6375952" y="1513512"/>
                <a:ext cx="5764696" cy="4658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FB11C5DE-176C-43F2-A9FC-ECE29CC704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575418" y="1636769"/>
                <a:ext cx="5404053" cy="4447532"/>
                <a:chOff x="7626053" y="1539877"/>
                <a:chExt cx="4937187" cy="4063300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8BA340D8-35E9-4A6C-AAE4-F42F1B523590}"/>
                    </a:ext>
                  </a:extLst>
                </p:cNvPr>
                <p:cNvGrpSpPr/>
                <p:nvPr/>
              </p:nvGrpSpPr>
              <p:grpSpPr>
                <a:xfrm>
                  <a:off x="7626053" y="1835207"/>
                  <a:ext cx="4392316" cy="3767970"/>
                  <a:chOff x="7051543" y="2032900"/>
                  <a:chExt cx="4782204" cy="4027888"/>
                </a:xfrm>
              </p:grpSpPr>
              <p:pic>
                <p:nvPicPr>
                  <p:cNvPr id="7" name="Grafik 6">
                    <a:extLst>
                      <a:ext uri="{FF2B5EF4-FFF2-40B4-BE49-F238E27FC236}">
                        <a16:creationId xmlns:a16="http://schemas.microsoft.com/office/drawing/2014/main" id="{74F23BC4-CC26-4159-A1EA-59AEE53E44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6832"/>
                  <a:stretch/>
                </p:blipFill>
                <p:spPr>
                  <a:xfrm>
                    <a:off x="10401584" y="2072987"/>
                    <a:ext cx="1432163" cy="3987801"/>
                  </a:xfrm>
                  <a:prstGeom prst="rect">
                    <a:avLst/>
                  </a:prstGeom>
                </p:spPr>
              </p:pic>
              <p:pic>
                <p:nvPicPr>
                  <p:cNvPr id="10" name="Grafik 9">
                    <a:extLst>
                      <a:ext uri="{FF2B5EF4-FFF2-40B4-BE49-F238E27FC236}">
                        <a16:creationId xmlns:a16="http://schemas.microsoft.com/office/drawing/2014/main" id="{47337868-5493-4C13-A5FE-CA175A33AE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051543" y="2032900"/>
                    <a:ext cx="3220309" cy="353291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</p:grp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A6F84FC1-6566-4A67-ADA7-51AF06FFB9CA}"/>
                    </a:ext>
                  </a:extLst>
                </p:cNvPr>
                <p:cNvSpPr txBox="1"/>
                <p:nvPr/>
              </p:nvSpPr>
              <p:spPr>
                <a:xfrm>
                  <a:off x="7686577" y="1539877"/>
                  <a:ext cx="4876663" cy="2811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>
                    <a:lnSpc>
                      <a:spcPts val="2400"/>
                    </a:lnSpc>
                    <a:spcAft>
                      <a:spcPts val="1200"/>
                    </a:spcAft>
                  </a:pPr>
                  <a:r>
                    <a:rPr lang="de-DE" sz="2000" b="1">
                      <a:solidFill>
                        <a:schemeClr val="tx2"/>
                      </a:solidFill>
                    </a:rPr>
                    <a:t>10 Gear </a:t>
                  </a:r>
                  <a:r>
                    <a:rPr lang="de-DE" sz="2000" b="1" err="1">
                      <a:solidFill>
                        <a:schemeClr val="tx2"/>
                      </a:solidFill>
                    </a:rPr>
                    <a:t>groups</a:t>
                  </a:r>
                  <a:r>
                    <a:rPr lang="de-DE" sz="2000" b="1">
                      <a:solidFill>
                        <a:schemeClr val="tx2"/>
                      </a:solidFill>
                    </a:rPr>
                    <a:t>                               16 </a:t>
                  </a:r>
                  <a:r>
                    <a:rPr lang="de-DE" sz="2000" b="1" err="1">
                      <a:solidFill>
                        <a:schemeClr val="tx2"/>
                      </a:solidFill>
                    </a:rPr>
                    <a:t>Species</a:t>
                  </a:r>
                  <a:r>
                    <a:rPr lang="de-DE" sz="2000" b="1">
                      <a:solidFill>
                        <a:schemeClr val="tx2"/>
                      </a:solidFill>
                    </a:rPr>
                    <a:t> </a:t>
                  </a:r>
                  <a:r>
                    <a:rPr lang="de-DE" sz="2000" b="1" err="1">
                      <a:solidFill>
                        <a:schemeClr val="tx2"/>
                      </a:solidFill>
                    </a:rPr>
                    <a:t>groups</a:t>
                  </a:r>
                  <a:endParaRPr lang="de-DE" sz="2000" b="1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FC95329-D090-4681-BE73-A798D1214F7E}"/>
                </a:ext>
              </a:extLst>
            </p:cNvPr>
            <p:cNvSpPr txBox="1"/>
            <p:nvPr/>
          </p:nvSpPr>
          <p:spPr>
            <a:xfrm>
              <a:off x="6641665" y="1272468"/>
              <a:ext cx="180498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2000" b="1" err="1">
                  <a:solidFill>
                    <a:schemeClr val="tx2"/>
                  </a:solidFill>
                </a:rPr>
                <a:t>Specific</a:t>
              </a:r>
              <a:r>
                <a:rPr lang="de-DE" sz="2000" b="1">
                  <a:solidFill>
                    <a:schemeClr val="tx2"/>
                  </a:solidFill>
                </a:rPr>
                <a:t> </a:t>
              </a:r>
              <a:r>
                <a:rPr lang="de-DE" sz="2000" b="1" err="1">
                  <a:solidFill>
                    <a:schemeClr val="tx2"/>
                  </a:solidFill>
                </a:rPr>
                <a:t>Fisheries</a:t>
              </a:r>
              <a:endParaRPr lang="de-DE" sz="2000" b="1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2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F6B885C-DCA0-444B-85A5-818D72EEA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29" y="1307889"/>
            <a:ext cx="4680000" cy="46800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04BC0D6-8AD3-4B59-8746-E5DCA3A05811}"/>
              </a:ext>
            </a:extLst>
          </p:cNvPr>
          <p:cNvGrpSpPr/>
          <p:nvPr/>
        </p:nvGrpSpPr>
        <p:grpSpPr>
          <a:xfrm>
            <a:off x="3013465" y="1324197"/>
            <a:ext cx="7815802" cy="4680000"/>
            <a:chOff x="1855537" y="1324197"/>
            <a:chExt cx="7815802" cy="46800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88AEED2-31D5-4554-A349-8F858BAB4D3B}"/>
                </a:ext>
              </a:extLst>
            </p:cNvPr>
            <p:cNvGrpSpPr/>
            <p:nvPr/>
          </p:nvGrpSpPr>
          <p:grpSpPr>
            <a:xfrm>
              <a:off x="1855537" y="1324197"/>
              <a:ext cx="4680000" cy="4680000"/>
              <a:chOff x="5720" y="1232756"/>
              <a:chExt cx="4680000" cy="4680000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08CE58E4-B506-4CF7-9AFB-B634DEADA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0" y="1232756"/>
                <a:ext cx="4680000" cy="4680000"/>
              </a:xfrm>
              <a:prstGeom prst="rect">
                <a:avLst/>
              </a:prstGeom>
            </p:spPr>
          </p:pic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5CFB26B1-4D20-4B25-858E-5C05F7727E0B}"/>
                  </a:ext>
                </a:extLst>
              </p:cNvPr>
              <p:cNvSpPr txBox="1"/>
              <p:nvPr/>
            </p:nvSpPr>
            <p:spPr>
              <a:xfrm>
                <a:off x="769173" y="1786701"/>
                <a:ext cx="1430263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/>
                <a:r>
                  <a:rPr lang="de-DE" sz="1400">
                    <a:solidFill>
                      <a:schemeClr val="tx2"/>
                    </a:solidFill>
                  </a:rPr>
                  <a:t>Wind </a:t>
                </a:r>
                <a:r>
                  <a:rPr lang="de-DE" sz="1400" err="1">
                    <a:solidFill>
                      <a:schemeClr val="tx2"/>
                    </a:solidFill>
                  </a:rPr>
                  <a:t>farms</a:t>
                </a:r>
                <a:r>
                  <a:rPr lang="de-DE" sz="1400">
                    <a:solidFill>
                      <a:schemeClr val="tx2"/>
                    </a:solidFill>
                  </a:rPr>
                  <a:t>:   </a:t>
                </a:r>
                <a:r>
                  <a:rPr lang="de-DE" sz="1400" err="1">
                    <a:solidFill>
                      <a:schemeClr val="tx2"/>
                    </a:solidFill>
                  </a:rPr>
                  <a:t>blue</a:t>
                </a:r>
                <a:endParaRPr lang="de-DE" sz="1400">
                  <a:solidFill>
                    <a:schemeClr val="tx2"/>
                  </a:solidFill>
                </a:endParaRPr>
              </a:p>
              <a:p>
                <a:pPr marL="0"/>
                <a:r>
                  <a:rPr lang="de-DE" sz="1400">
                    <a:solidFill>
                      <a:schemeClr val="tx2"/>
                    </a:solidFill>
                  </a:rPr>
                  <a:t>Natura 2000: </a:t>
                </a:r>
                <a:r>
                  <a:rPr lang="de-DE" sz="1400" err="1">
                    <a:solidFill>
                      <a:schemeClr val="tx2"/>
                    </a:solidFill>
                  </a:rPr>
                  <a:t>green</a:t>
                </a:r>
                <a:endParaRPr lang="de-DE" sz="14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75C28D9-51DA-4832-BE50-06EF5999444B}"/>
                </a:ext>
              </a:extLst>
            </p:cNvPr>
            <p:cNvSpPr txBox="1"/>
            <p:nvPr/>
          </p:nvSpPr>
          <p:spPr>
            <a:xfrm>
              <a:off x="8305452" y="4569809"/>
              <a:ext cx="1365887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2000" b="1">
                  <a:solidFill>
                    <a:schemeClr val="tx2"/>
                  </a:solidFill>
                </a:rPr>
                <a:t> Use </a:t>
              </a:r>
              <a:r>
                <a:rPr lang="de-DE" sz="2000" b="1" err="1">
                  <a:solidFill>
                    <a:schemeClr val="tx2"/>
                  </a:solidFill>
                </a:rPr>
                <a:t>of</a:t>
              </a:r>
              <a:r>
                <a:rPr lang="de-DE" sz="2000" b="1">
                  <a:solidFill>
                    <a:schemeClr val="tx2"/>
                  </a:solidFill>
                </a:rPr>
                <a:t> </a:t>
              </a:r>
            </a:p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2000" b="1" err="1">
                  <a:solidFill>
                    <a:schemeClr val="tx2"/>
                  </a:solidFill>
                </a:rPr>
                <a:t>speed</a:t>
              </a:r>
              <a:r>
                <a:rPr lang="de-DE" sz="2000" b="1">
                  <a:solidFill>
                    <a:schemeClr val="tx2"/>
                  </a:solidFill>
                </a:rPr>
                <a:t> </a:t>
              </a:r>
              <a:r>
                <a:rPr lang="de-DE" sz="2000" b="1" err="1">
                  <a:solidFill>
                    <a:schemeClr val="tx2"/>
                  </a:solidFill>
                </a:rPr>
                <a:t>filters</a:t>
              </a:r>
              <a:r>
                <a:rPr lang="de-DE" sz="2000" b="1">
                  <a:solidFill>
                    <a:schemeClr val="tx2"/>
                  </a:solidFill>
                </a:rPr>
                <a:t> </a:t>
              </a:r>
            </a:p>
          </p:txBody>
        </p:sp>
      </p:grp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Example outputs: analyses and output options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45A9246-86F6-4A2A-8CB7-334E721C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681" y="4387098"/>
            <a:ext cx="1551199" cy="15424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E2325A4-611F-42BF-8566-7902C4E6C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20" y="393588"/>
            <a:ext cx="694724" cy="4168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5AFF72-7AEB-46B5-B2BA-3C6DAE46A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92" y="1318145"/>
            <a:ext cx="4680000" cy="46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84B16DD-F9F5-40CE-A1C7-C44DB34B1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92" y="1318145"/>
            <a:ext cx="4680000" cy="4680000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FBDA8AA-C6F8-456B-BAEC-949ED975D397}"/>
              </a:ext>
            </a:extLst>
          </p:cNvPr>
          <p:cNvGrpSpPr/>
          <p:nvPr/>
        </p:nvGrpSpPr>
        <p:grpSpPr>
          <a:xfrm>
            <a:off x="5307692" y="1051584"/>
            <a:ext cx="4680000" cy="4958609"/>
            <a:chOff x="3270406" y="4880547"/>
            <a:chExt cx="4680000" cy="495860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CC8375D-0B83-44E0-9C79-01E28D717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406" y="5159156"/>
              <a:ext cx="4680000" cy="4680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EE95E711-98C4-4B7E-BC58-CC8CCC38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944" y="4880547"/>
              <a:ext cx="1105663" cy="7573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3CD35E4-C114-47C3-9532-B7D2CF549976}"/>
              </a:ext>
            </a:extLst>
          </p:cNvPr>
          <p:cNvGrpSpPr/>
          <p:nvPr/>
        </p:nvGrpSpPr>
        <p:grpSpPr>
          <a:xfrm>
            <a:off x="9313317" y="393588"/>
            <a:ext cx="2717018" cy="502266"/>
            <a:chOff x="1449658" y="4098607"/>
            <a:chExt cx="2717018" cy="502266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FBB450D-6B9F-4DEA-9A55-F2B8D8F1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44" y="4098611"/>
              <a:ext cx="589098" cy="502262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6CCF502A-2A74-4447-ADD0-C726423B2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892549" y="4098607"/>
              <a:ext cx="574256" cy="502263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75040FAA-886F-4840-A03D-B7DD854B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51242" y="4098610"/>
              <a:ext cx="506785" cy="502261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AAFB398E-98D6-4DB7-8F25-7B6DA7E0F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558027" y="4101289"/>
              <a:ext cx="608649" cy="499582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0A559F65-D815-456F-8A0C-2CAE53D8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449658" y="4098611"/>
              <a:ext cx="442890" cy="502262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55357DD4-1FE3-42E0-85FE-00F9CC4A3299}"/>
              </a:ext>
            </a:extLst>
          </p:cNvPr>
          <p:cNvSpPr txBox="1"/>
          <p:nvPr/>
        </p:nvSpPr>
        <p:spPr>
          <a:xfrm>
            <a:off x="3013465" y="5944717"/>
            <a:ext cx="5898025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1400" b="1" err="1"/>
              <a:t>Confidentiallity</a:t>
            </a:r>
            <a:r>
              <a:rPr lang="de-DE" sz="1400" b="1"/>
              <a:t> </a:t>
            </a:r>
            <a:r>
              <a:rPr lang="de-DE" sz="1400" b="1" err="1"/>
              <a:t>threshold</a:t>
            </a:r>
            <a:r>
              <a:rPr lang="de-DE" sz="1400" b="1"/>
              <a:t>: </a:t>
            </a:r>
            <a:r>
              <a:rPr lang="de-DE" sz="1400" b="1" err="1"/>
              <a:t>cells</a:t>
            </a:r>
            <a:r>
              <a:rPr lang="de-DE" sz="1400" b="1"/>
              <a:t> </a:t>
            </a:r>
            <a:r>
              <a:rPr lang="de-DE" sz="1400" b="1" err="1"/>
              <a:t>with</a:t>
            </a:r>
            <a:r>
              <a:rPr lang="de-DE" sz="1400" b="1"/>
              <a:t> &lt;=5 </a:t>
            </a:r>
            <a:r>
              <a:rPr lang="de-DE" sz="1400" b="1" err="1"/>
              <a:t>vessels</a:t>
            </a:r>
            <a:r>
              <a:rPr lang="de-DE" sz="1400" b="1"/>
              <a:t> </a:t>
            </a:r>
            <a:r>
              <a:rPr lang="de-DE" sz="1400" b="1" err="1"/>
              <a:t>masked</a:t>
            </a:r>
            <a:r>
              <a:rPr lang="de-DE" sz="1400" b="1"/>
              <a:t> in </a:t>
            </a:r>
            <a:r>
              <a:rPr lang="de-DE" sz="1400" b="1" err="1"/>
              <a:t>maps</a:t>
            </a:r>
            <a:r>
              <a:rPr lang="de-DE" sz="1400" b="1"/>
              <a:t> and </a:t>
            </a:r>
            <a:r>
              <a:rPr lang="de-DE" sz="1400" b="1" err="1"/>
              <a:t>tables</a:t>
            </a:r>
            <a:endParaRPr lang="de-DE" sz="1400" b="1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672526C0-431B-4904-953E-DE6A85548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1565" y="4630120"/>
            <a:ext cx="1854650" cy="15424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C596773-1267-452C-82F0-F76B79987FA5}"/>
              </a:ext>
            </a:extLst>
          </p:cNvPr>
          <p:cNvSpPr txBox="1"/>
          <p:nvPr/>
        </p:nvSpPr>
        <p:spPr>
          <a:xfrm>
            <a:off x="2131497" y="6382806"/>
            <a:ext cx="6151368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400" b="1">
                <a:solidFill>
                  <a:schemeClr val="tx2"/>
                </a:solidFill>
              </a:rPr>
              <a:t>c-</a:t>
            </a:r>
            <a:r>
              <a:rPr lang="de-DE" sz="1400" b="1" err="1">
                <a:solidFill>
                  <a:schemeClr val="tx2"/>
                </a:solidFill>
              </a:rPr>
              <a:t>squares</a:t>
            </a:r>
            <a:r>
              <a:rPr lang="de-DE" sz="1400" b="1">
                <a:solidFill>
                  <a:schemeClr val="tx2"/>
                </a:solidFill>
              </a:rPr>
              <a:t> 0.05°: </a:t>
            </a:r>
            <a:r>
              <a:rPr lang="de-DE" sz="1400" err="1">
                <a:solidFill>
                  <a:schemeClr val="tx2"/>
                </a:solidFill>
              </a:rPr>
              <a:t>see</a:t>
            </a:r>
            <a:r>
              <a:rPr lang="de-DE" sz="1400">
                <a:solidFill>
                  <a:schemeClr val="tx2"/>
                </a:solidFill>
              </a:rPr>
              <a:t> </a:t>
            </a:r>
            <a:r>
              <a:rPr lang="en-US" sz="1400">
                <a:solidFill>
                  <a:schemeClr val="tx2"/>
                </a:solidFill>
              </a:rPr>
              <a:t>Tony Rees. The c-squares nested global grid</a:t>
            </a:r>
          </a:p>
          <a:p>
            <a:pPr marL="0"/>
            <a:r>
              <a:rPr lang="de-DE" sz="1100" b="1">
                <a:solidFill>
                  <a:schemeClr val="tx2"/>
                </a:solidFill>
                <a:hlinkClick r:id="rId16"/>
              </a:rPr>
              <a:t>https://de.slideshare.net/slideshow/tony-rees-the-csquares-nested-global-grid/10112176</a:t>
            </a:r>
            <a:endParaRPr lang="de-DE" sz="1100" b="1">
              <a:solidFill>
                <a:schemeClr val="tx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0EC5B3-5ABA-428D-8898-FCFD440E6224}"/>
              </a:ext>
            </a:extLst>
          </p:cNvPr>
          <p:cNvSpPr txBox="1"/>
          <p:nvPr/>
        </p:nvSpPr>
        <p:spPr>
          <a:xfrm>
            <a:off x="218661" y="1808963"/>
            <a:ext cx="3143233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b="1" err="1">
                <a:solidFill>
                  <a:schemeClr val="tx2"/>
                </a:solidFill>
              </a:rPr>
              <a:t>Fisheries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data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used</a:t>
            </a:r>
            <a:endParaRPr lang="de-DE" sz="2000" b="1">
              <a:solidFill>
                <a:schemeClr val="tx2"/>
              </a:solidFill>
            </a:endParaRP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schemeClr val="tx2"/>
                </a:solidFill>
              </a:rPr>
              <a:t>VMS </a:t>
            </a:r>
            <a:r>
              <a:rPr lang="de-DE" sz="1600">
                <a:solidFill>
                  <a:schemeClr val="tx2"/>
                </a:solidFill>
              </a:rPr>
              <a:t>(</a:t>
            </a:r>
            <a:r>
              <a:rPr lang="de-DE" sz="1600" err="1">
                <a:solidFill>
                  <a:schemeClr val="tx2"/>
                </a:solidFill>
              </a:rPr>
              <a:t>Vessel</a:t>
            </a:r>
            <a:r>
              <a:rPr lang="de-DE" sz="1600">
                <a:solidFill>
                  <a:schemeClr val="tx2"/>
                </a:solidFill>
              </a:rPr>
              <a:t> </a:t>
            </a:r>
            <a:r>
              <a:rPr lang="de-DE" sz="1600" err="1">
                <a:solidFill>
                  <a:schemeClr val="tx2"/>
                </a:solidFill>
              </a:rPr>
              <a:t>monitoring</a:t>
            </a:r>
            <a:r>
              <a:rPr lang="de-DE" sz="1600">
                <a:solidFill>
                  <a:schemeClr val="tx2"/>
                </a:solidFill>
              </a:rPr>
              <a:t> System)</a:t>
            </a: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>
                <a:solidFill>
                  <a:schemeClr val="tx2"/>
                </a:solidFill>
              </a:rPr>
              <a:t>Log </a:t>
            </a:r>
            <a:r>
              <a:rPr lang="de-DE" sz="2000" err="1">
                <a:solidFill>
                  <a:schemeClr val="tx2"/>
                </a:solidFill>
              </a:rPr>
              <a:t>books</a:t>
            </a:r>
            <a:endParaRPr lang="de-DE" sz="2000">
              <a:solidFill>
                <a:schemeClr val="tx2"/>
              </a:solidFill>
            </a:endParaRPr>
          </a:p>
          <a:p>
            <a:pPr marL="342900" indent="-34290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err="1">
                <a:solidFill>
                  <a:schemeClr val="tx2"/>
                </a:solidFill>
              </a:rPr>
              <a:t>Landings</a:t>
            </a:r>
            <a:endParaRPr lang="de-DE" sz="2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Tree Plot Maps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F5C8A96-C61E-4118-9948-BE038732A694}"/>
              </a:ext>
            </a:extLst>
          </p:cNvPr>
          <p:cNvSpPr txBox="1"/>
          <p:nvPr/>
        </p:nvSpPr>
        <p:spPr>
          <a:xfrm>
            <a:off x="418147" y="1207235"/>
            <a:ext cx="8905451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de-DE" sz="2000" b="1" err="1">
                <a:solidFill>
                  <a:schemeClr val="tx2"/>
                </a:solidFill>
              </a:rPr>
              <a:t>Tree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plot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maps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Example</a:t>
            </a:r>
            <a:r>
              <a:rPr lang="de-DE" sz="2000" b="1">
                <a:solidFill>
                  <a:schemeClr val="tx2"/>
                </a:solidFill>
              </a:rPr>
              <a:t>: Proportional catch </a:t>
            </a:r>
            <a:r>
              <a:rPr lang="de-DE" sz="2000" b="1" err="1">
                <a:solidFill>
                  <a:schemeClr val="tx2"/>
                </a:solidFill>
              </a:rPr>
              <a:t>weight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of</a:t>
            </a:r>
            <a:r>
              <a:rPr lang="de-DE" sz="2000" b="1">
                <a:solidFill>
                  <a:schemeClr val="tx2"/>
                </a:solidFill>
              </a:rPr>
              <a:t> </a:t>
            </a:r>
            <a:r>
              <a:rPr lang="de-DE" sz="2000" b="1" err="1">
                <a:solidFill>
                  <a:schemeClr val="tx2"/>
                </a:solidFill>
              </a:rPr>
              <a:t>species</a:t>
            </a:r>
            <a:r>
              <a:rPr lang="de-DE" sz="2000" b="1">
                <a:solidFill>
                  <a:schemeClr val="tx2"/>
                </a:solidFill>
              </a:rPr>
              <a:t> per </a:t>
            </a:r>
            <a:r>
              <a:rPr lang="de-DE" sz="2000" b="1" err="1">
                <a:solidFill>
                  <a:schemeClr val="tx2"/>
                </a:solidFill>
              </a:rPr>
              <a:t>cell</a:t>
            </a:r>
            <a:r>
              <a:rPr lang="de-DE" sz="2000" b="1">
                <a:solidFill>
                  <a:schemeClr val="tx2"/>
                </a:solidFill>
              </a:rPr>
              <a:t> (0.05° x 0.05°)</a:t>
            </a:r>
          </a:p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b="1">
                <a:solidFill>
                  <a:schemeClr val="tx2"/>
                </a:solidFill>
              </a:rPr>
              <a:t>DEU 2021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CD74CBE9-E3EB-4A9C-BE0E-C96A68012A0B}"/>
              </a:ext>
            </a:extLst>
          </p:cNvPr>
          <p:cNvSpPr/>
          <p:nvPr/>
        </p:nvSpPr>
        <p:spPr>
          <a:xfrm>
            <a:off x="1817044" y="2752165"/>
            <a:ext cx="1345936" cy="322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A5E04D4-74D0-4F6F-B9F7-D2CCE2CB6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9"/>
          <a:stretch/>
        </p:blipFill>
        <p:spPr>
          <a:xfrm>
            <a:off x="665921" y="2093436"/>
            <a:ext cx="2036217" cy="20162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3AA5103-8D84-4858-B0F2-DB44E7D832C2}"/>
              </a:ext>
            </a:extLst>
          </p:cNvPr>
          <p:cNvSpPr txBox="1"/>
          <p:nvPr/>
        </p:nvSpPr>
        <p:spPr>
          <a:xfrm>
            <a:off x="8071524" y="5239019"/>
            <a:ext cx="3911578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1600" b="1" err="1">
                <a:solidFill>
                  <a:schemeClr val="tx2"/>
                </a:solidFill>
              </a:rPr>
              <a:t>see</a:t>
            </a:r>
            <a:r>
              <a:rPr lang="de-DE" sz="1600">
                <a:solidFill>
                  <a:schemeClr val="tx2"/>
                </a:solidFill>
              </a:rPr>
              <a:t> </a:t>
            </a:r>
          </a:p>
          <a:p>
            <a:pPr marL="0"/>
            <a:r>
              <a:rPr lang="en-US" sz="1400">
                <a:solidFill>
                  <a:schemeClr val="tx2"/>
                </a:solidFill>
              </a:rPr>
              <a:t>Gerritsen, H.D. and </a:t>
            </a:r>
            <a:r>
              <a:rPr lang="en-US" sz="1400" err="1">
                <a:solidFill>
                  <a:schemeClr val="tx2"/>
                </a:solidFill>
              </a:rPr>
              <a:t>Lordan</a:t>
            </a:r>
            <a:r>
              <a:rPr lang="en-US" sz="1400">
                <a:solidFill>
                  <a:schemeClr val="tx2"/>
                </a:solidFill>
              </a:rPr>
              <a:t>, C. 2014. Atlas of Commercial Fisheries Around Ireland, Marine Institute, Ireland.  59 pp.</a:t>
            </a:r>
            <a:endParaRPr lang="de-DE" sz="140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F0A4D4-53C4-4940-A9D4-DC072E04E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34" y="1591955"/>
            <a:ext cx="4580306" cy="458030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0C56347-607E-4BF3-B64A-9F0F32DDF8FF}"/>
              </a:ext>
            </a:extLst>
          </p:cNvPr>
          <p:cNvGrpSpPr/>
          <p:nvPr/>
        </p:nvGrpSpPr>
        <p:grpSpPr>
          <a:xfrm>
            <a:off x="8103101" y="2255162"/>
            <a:ext cx="4066206" cy="2435881"/>
            <a:chOff x="8446000" y="2255162"/>
            <a:chExt cx="4066206" cy="243588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C2CA50E-CA99-4A49-B672-666E91EAD341}"/>
                </a:ext>
              </a:extLst>
            </p:cNvPr>
            <p:cNvSpPr txBox="1"/>
            <p:nvPr/>
          </p:nvSpPr>
          <p:spPr>
            <a:xfrm>
              <a:off x="8446000" y="2255162"/>
              <a:ext cx="3182859" cy="216443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1800"/>
                </a:lnSpc>
                <a:spcAft>
                  <a:spcPts val="1200"/>
                </a:spcAft>
              </a:pPr>
              <a:r>
                <a:rPr lang="de-DE" sz="2000" b="1" err="1">
                  <a:solidFill>
                    <a:schemeClr val="tx2"/>
                  </a:solidFill>
                </a:rPr>
                <a:t>Three</a:t>
              </a:r>
              <a:r>
                <a:rPr lang="de-DE" sz="2000" b="1">
                  <a:solidFill>
                    <a:schemeClr val="tx2"/>
                  </a:solidFill>
                </a:rPr>
                <a:t> </a:t>
              </a:r>
              <a:r>
                <a:rPr lang="de-DE" sz="2000" b="1" err="1">
                  <a:solidFill>
                    <a:schemeClr val="tx2"/>
                  </a:solidFill>
                </a:rPr>
                <a:t>types</a:t>
              </a:r>
              <a:r>
                <a:rPr lang="de-DE" sz="2000" b="1">
                  <a:solidFill>
                    <a:schemeClr val="tx2"/>
                  </a:solidFill>
                </a:rPr>
                <a:t>:</a:t>
              </a:r>
            </a:p>
            <a:p>
              <a:pPr>
                <a:lnSpc>
                  <a:spcPts val="1800"/>
                </a:lnSpc>
                <a:spcAft>
                  <a:spcPts val="1200"/>
                </a:spcAft>
              </a:pPr>
              <a:r>
                <a:rPr lang="de-DE" sz="2000">
                  <a:solidFill>
                    <a:schemeClr val="tx2"/>
                  </a:solidFill>
                </a:rPr>
                <a:t>1. </a:t>
              </a:r>
              <a:r>
                <a:rPr lang="de-DE" sz="2000" err="1">
                  <a:solidFill>
                    <a:schemeClr val="tx2"/>
                  </a:solidFill>
                </a:rPr>
                <a:t>Species</a:t>
              </a:r>
              <a:r>
                <a:rPr lang="de-DE" sz="2000">
                  <a:solidFill>
                    <a:schemeClr val="tx2"/>
                  </a:solidFill>
                </a:rPr>
                <a:t> catch </a:t>
              </a:r>
              <a:r>
                <a:rPr lang="de-DE" sz="2000" err="1">
                  <a:solidFill>
                    <a:schemeClr val="tx2"/>
                  </a:solidFill>
                </a:rPr>
                <a:t>by</a:t>
              </a:r>
              <a:r>
                <a:rPr lang="de-DE" sz="2000">
                  <a:solidFill>
                    <a:schemeClr val="tx2"/>
                  </a:solidFill>
                </a:rPr>
                <a:t> </a:t>
              </a:r>
              <a:r>
                <a:rPr lang="de-DE" sz="2000" err="1">
                  <a:solidFill>
                    <a:schemeClr val="tx2"/>
                  </a:solidFill>
                </a:rPr>
                <a:t>weight</a:t>
              </a:r>
              <a:r>
                <a:rPr lang="de-DE" sz="2000">
                  <a:solidFill>
                    <a:schemeClr val="tx2"/>
                  </a:solidFill>
                </a:rPr>
                <a:t> (Kg)</a:t>
              </a:r>
            </a:p>
            <a:p>
              <a:pPr marL="457200" indent="-457200">
                <a:lnSpc>
                  <a:spcPts val="1800"/>
                </a:lnSpc>
                <a:spcAft>
                  <a:spcPts val="1200"/>
                </a:spcAft>
                <a:buFont typeface="+mj-lt"/>
                <a:buAutoNum type="arabicPeriod"/>
              </a:pPr>
              <a:endParaRPr lang="de-DE" sz="2000">
                <a:solidFill>
                  <a:schemeClr val="tx2"/>
                </a:solidFill>
              </a:endParaRPr>
            </a:p>
            <a:p>
              <a:pPr>
                <a:lnSpc>
                  <a:spcPts val="1800"/>
                </a:lnSpc>
                <a:spcAft>
                  <a:spcPts val="1200"/>
                </a:spcAft>
              </a:pPr>
              <a:r>
                <a:rPr lang="de-DE" sz="2000">
                  <a:solidFill>
                    <a:schemeClr val="tx2"/>
                  </a:solidFill>
                </a:rPr>
                <a:t>2. Catch </a:t>
              </a:r>
              <a:r>
                <a:rPr lang="de-DE" sz="2000" err="1">
                  <a:solidFill>
                    <a:schemeClr val="tx2"/>
                  </a:solidFill>
                </a:rPr>
                <a:t>by</a:t>
              </a:r>
              <a:r>
                <a:rPr lang="de-DE" sz="2000">
                  <a:solidFill>
                    <a:schemeClr val="tx2"/>
                  </a:solidFill>
                </a:rPr>
                <a:t> </a:t>
              </a:r>
              <a:r>
                <a:rPr lang="de-DE" sz="2000" err="1">
                  <a:solidFill>
                    <a:schemeClr val="tx2"/>
                  </a:solidFill>
                </a:rPr>
                <a:t>revenues</a:t>
              </a:r>
              <a:r>
                <a:rPr lang="de-DE" sz="2000">
                  <a:solidFill>
                    <a:schemeClr val="tx2"/>
                  </a:solidFill>
                </a:rPr>
                <a:t> (€)</a:t>
              </a:r>
            </a:p>
            <a:p>
              <a:pPr marL="457200" indent="-457200">
                <a:lnSpc>
                  <a:spcPts val="1800"/>
                </a:lnSpc>
                <a:spcAft>
                  <a:spcPts val="1200"/>
                </a:spcAft>
                <a:buFont typeface="+mj-lt"/>
                <a:buAutoNum type="arabicPeriod"/>
              </a:pPr>
              <a:endParaRPr lang="de-DE" sz="2000">
                <a:solidFill>
                  <a:schemeClr val="tx2"/>
                </a:solidFill>
              </a:endParaRPr>
            </a:p>
            <a:p>
              <a:pPr>
                <a:lnSpc>
                  <a:spcPts val="1800"/>
                </a:lnSpc>
                <a:spcAft>
                  <a:spcPts val="1200"/>
                </a:spcAft>
              </a:pPr>
              <a:r>
                <a:rPr lang="de-DE" sz="2000">
                  <a:solidFill>
                    <a:schemeClr val="tx2"/>
                  </a:solidFill>
                </a:rPr>
                <a:t>3. </a:t>
              </a:r>
              <a:r>
                <a:rPr lang="de-DE" sz="2000" err="1">
                  <a:solidFill>
                    <a:schemeClr val="tx2"/>
                  </a:solidFill>
                </a:rPr>
                <a:t>Effort</a:t>
              </a:r>
              <a:r>
                <a:rPr lang="de-DE" sz="2000">
                  <a:solidFill>
                    <a:schemeClr val="tx2"/>
                  </a:solidFill>
                </a:rPr>
                <a:t> </a:t>
              </a:r>
              <a:r>
                <a:rPr lang="de-DE" sz="2000" err="1">
                  <a:solidFill>
                    <a:schemeClr val="tx2"/>
                  </a:solidFill>
                </a:rPr>
                <a:t>by</a:t>
              </a:r>
              <a:r>
                <a:rPr lang="de-DE" sz="2000">
                  <a:solidFill>
                    <a:schemeClr val="tx2"/>
                  </a:solidFill>
                </a:rPr>
                <a:t> </a:t>
              </a:r>
              <a:r>
                <a:rPr lang="de-DE" sz="2000" err="1">
                  <a:solidFill>
                    <a:schemeClr val="tx2"/>
                  </a:solidFill>
                </a:rPr>
                <a:t>gear</a:t>
              </a:r>
              <a:r>
                <a:rPr lang="de-DE" sz="2000">
                  <a:solidFill>
                    <a:schemeClr val="tx2"/>
                  </a:solidFill>
                </a:rPr>
                <a:t> (</a:t>
              </a:r>
              <a:r>
                <a:rPr lang="de-DE" sz="2000" err="1">
                  <a:solidFill>
                    <a:schemeClr val="tx2"/>
                  </a:solidFill>
                </a:rPr>
                <a:t>hours</a:t>
              </a:r>
              <a:r>
                <a:rPr lang="de-DE" sz="2000">
                  <a:solidFill>
                    <a:schemeClr val="tx2"/>
                  </a:solidFill>
                </a:rPr>
                <a:t>)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EEBD546-B753-4718-987C-72C01640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003" y="3947608"/>
              <a:ext cx="748754" cy="74343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3CB772A-F9B3-44D5-9217-69D8DF078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r="16730"/>
            <a:stretch/>
          </p:blipFill>
          <p:spPr>
            <a:xfrm>
              <a:off x="11632089" y="2413301"/>
              <a:ext cx="562997" cy="547297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B7A7580-45BC-4B84-B4AA-FC4E18744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6" t="10214" r="5798" b="12176"/>
            <a:stretch/>
          </p:blipFill>
          <p:spPr>
            <a:xfrm>
              <a:off x="11539211" y="3173980"/>
              <a:ext cx="972995" cy="70966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A156A13-455C-4F5A-9520-A09AA0158BB7}"/>
              </a:ext>
            </a:extLst>
          </p:cNvPr>
          <p:cNvGrpSpPr>
            <a:grpSpLocks noChangeAspect="1"/>
          </p:cNvGrpSpPr>
          <p:nvPr/>
        </p:nvGrpSpPr>
        <p:grpSpPr>
          <a:xfrm>
            <a:off x="9949688" y="61070"/>
            <a:ext cx="2149355" cy="972002"/>
            <a:chOff x="10815180" y="286485"/>
            <a:chExt cx="1122826" cy="507775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1E10AA15-26AB-4E72-8AC8-51E39242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001694" y="544915"/>
              <a:ext cx="348403" cy="249345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8EC463E-FE1C-4EA6-991A-EB7D7B64F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1360972" y="546242"/>
              <a:ext cx="418432" cy="24801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F2F2EB6-DA1E-4031-B8F2-B41EABD61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33016" y="286489"/>
              <a:ext cx="404990" cy="249346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644C6D9-D6B7-4DB6-87A1-6CCFBEEC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1130529" y="286485"/>
              <a:ext cx="394787" cy="248015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3A68FEE-B5A6-48C6-84FF-28EE7DC3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0815180" y="286486"/>
              <a:ext cx="304476" cy="24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0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15734" y="286489"/>
            <a:ext cx="11730161" cy="539952"/>
          </a:xfrm>
        </p:spPr>
        <p:txBody>
          <a:bodyPr/>
          <a:lstStyle/>
          <a:p>
            <a:r>
              <a:rPr lang="en-GB" sz="2800"/>
              <a:t>Economic Relevance – (Individual) Stress Level Analyses</a:t>
            </a:r>
          </a:p>
        </p:txBody>
      </p:sp>
      <p:pic>
        <p:nvPicPr>
          <p:cNvPr id="3" name="Grafik 41">
            <a:extLst>
              <a:ext uri="{FF2B5EF4-FFF2-40B4-BE49-F238E27FC236}">
                <a16:creationId xmlns:a16="http://schemas.microsoft.com/office/drawing/2014/main" id="{A0E54C95-9A8A-40E6-A39E-1A2E8386E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88" y="2422784"/>
            <a:ext cx="3376605" cy="13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40">
            <a:extLst>
              <a:ext uri="{FF2B5EF4-FFF2-40B4-BE49-F238E27FC236}">
                <a16:creationId xmlns:a16="http://schemas.microsoft.com/office/drawing/2014/main" id="{4D4E6DF1-C0DA-44F2-A9CC-D10D2939D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 bwMode="auto">
          <a:xfrm>
            <a:off x="7037758" y="2042494"/>
            <a:ext cx="3582133" cy="16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E8014525-E3AD-4ABE-BB17-BFD69A174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05" y="5569789"/>
            <a:ext cx="608106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500" i="1" bmk="_Toc49853384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b="1" i="1" err="1" bmk="_Toc49853384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de-DE" altLang="de-DE" b="1" i="1" baseline="-25000" err="1" bmk="_Toc49853384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revenues</a:t>
            </a:r>
            <a:r>
              <a:rPr lang="de-DE" altLang="de-DE" b="1" i="1" bmk="_Toc49853384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10%</a:t>
            </a:r>
            <a:endParaRPr lang="de-DE" altLang="de-DE" sz="3600" b="1">
              <a:latin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A73710-ECEF-491D-AB7E-B6D78CA117CD}"/>
              </a:ext>
            </a:extLst>
          </p:cNvPr>
          <p:cNvSpPr txBox="1"/>
          <p:nvPr/>
        </p:nvSpPr>
        <p:spPr>
          <a:xfrm>
            <a:off x="8364466" y="1798676"/>
            <a:ext cx="9164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/>
            <a:r>
              <a:rPr lang="en-GB" sz="1200" b="1">
                <a:solidFill>
                  <a:schemeClr val="tx2"/>
                </a:solidFill>
              </a:rPr>
              <a:t>total revenues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4B9B611-9D11-4799-9B58-9F9678090994}"/>
              </a:ext>
            </a:extLst>
          </p:cNvPr>
          <p:cNvSpPr/>
          <p:nvPr/>
        </p:nvSpPr>
        <p:spPr>
          <a:xfrm>
            <a:off x="7324401" y="4158823"/>
            <a:ext cx="338437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32000" lvl="1">
              <a:lnSpc>
                <a:spcPct val="100000"/>
              </a:lnSpc>
              <a:spcAft>
                <a:spcPts val="600"/>
              </a:spcAft>
            </a:pPr>
            <a:r>
              <a:rPr lang="en-GB" b="1" err="1"/>
              <a:t>SL</a:t>
            </a:r>
            <a:r>
              <a:rPr lang="en-GB" b="1" baseline="-25000" err="1"/>
              <a:t>rev</a:t>
            </a:r>
            <a:r>
              <a:rPr lang="en-GB" b="1"/>
              <a:t> = percent of yearly revenue in the past which was gained in an area being closed in future</a:t>
            </a:r>
            <a:endParaRPr lang="en-GB" sz="600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D13222-1C80-4972-B7C8-FB9727F23E41}"/>
              </a:ext>
            </a:extLst>
          </p:cNvPr>
          <p:cNvSpPr txBox="1"/>
          <p:nvPr/>
        </p:nvSpPr>
        <p:spPr>
          <a:xfrm>
            <a:off x="1956914" y="4162122"/>
            <a:ext cx="5256076" cy="12311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lIns="0" tIns="0" rIns="0" bIns="0" rtlCol="0">
            <a:spAutoFit/>
          </a:bodyPr>
          <a:lstStyle/>
          <a:p>
            <a:pPr marL="0"/>
            <a:r>
              <a:rPr lang="de-DE" sz="2000" b="1" err="1">
                <a:solidFill>
                  <a:schemeClr val="tx2"/>
                </a:solidFill>
              </a:rPr>
              <a:t>Fisheries</a:t>
            </a:r>
            <a:r>
              <a:rPr lang="de-DE" sz="2000" b="1">
                <a:solidFill>
                  <a:schemeClr val="tx2"/>
                </a:solidFill>
              </a:rPr>
              <a:t> in total</a:t>
            </a:r>
          </a:p>
          <a:p>
            <a:pPr marL="0"/>
            <a:r>
              <a:rPr lang="de-DE" sz="2000" b="1">
                <a:solidFill>
                  <a:schemeClr val="tx2"/>
                </a:solidFill>
              </a:rPr>
              <a:t>10 Million €</a:t>
            </a:r>
          </a:p>
          <a:p>
            <a:pPr marL="0"/>
            <a:endParaRPr lang="de-DE" sz="2000" b="1">
              <a:solidFill>
                <a:schemeClr val="tx2"/>
              </a:solidFill>
            </a:endParaRPr>
          </a:p>
          <a:p>
            <a:pPr marL="0"/>
            <a:endParaRPr lang="de-DE" sz="2000" b="1">
              <a:solidFill>
                <a:schemeClr val="tx2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3E05D5A-7B83-4ABF-84DD-4F16F03D256F}"/>
              </a:ext>
            </a:extLst>
          </p:cNvPr>
          <p:cNvSpPr/>
          <p:nvPr/>
        </p:nvSpPr>
        <p:spPr>
          <a:xfrm>
            <a:off x="3613566" y="4682255"/>
            <a:ext cx="3501349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err="1"/>
              <a:t>Fisheries</a:t>
            </a:r>
            <a:r>
              <a:rPr lang="de-DE" b="1"/>
              <a:t> in </a:t>
            </a:r>
            <a:r>
              <a:rPr lang="de-DE" b="1" err="1"/>
              <a:t>future</a:t>
            </a:r>
            <a:r>
              <a:rPr lang="de-DE" b="1"/>
              <a:t> </a:t>
            </a:r>
            <a:r>
              <a:rPr lang="de-DE" b="1" err="1"/>
              <a:t>windfarm</a:t>
            </a:r>
            <a:r>
              <a:rPr lang="de-DE" b="1"/>
              <a:t> </a:t>
            </a:r>
            <a:r>
              <a:rPr lang="de-DE" b="1" err="1"/>
              <a:t>areas</a:t>
            </a:r>
            <a:endParaRPr lang="de-DE" b="1"/>
          </a:p>
          <a:p>
            <a:pPr algn="ctr"/>
            <a:r>
              <a:rPr lang="de-DE" b="1"/>
              <a:t>1 Million €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2D2A380-F95B-4785-ABBC-7E380EC91DCF}"/>
              </a:ext>
            </a:extLst>
          </p:cNvPr>
          <p:cNvSpPr/>
          <p:nvPr/>
        </p:nvSpPr>
        <p:spPr>
          <a:xfrm>
            <a:off x="581925" y="1513513"/>
            <a:ext cx="10022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>
                <a:solidFill>
                  <a:prstClr val="black"/>
                </a:solidFill>
              </a:rPr>
              <a:t>Evaluation of economic relevance: Stress Level (SL)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D6B1CCFB-A2C0-4A59-921A-6BD28D8F0E1F}"/>
              </a:ext>
            </a:extLst>
          </p:cNvPr>
          <p:cNvSpPr/>
          <p:nvPr/>
        </p:nvSpPr>
        <p:spPr>
          <a:xfrm>
            <a:off x="1304925" y="5191125"/>
            <a:ext cx="542925" cy="7429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1BF541-1F9B-409B-929E-57C8A7BA9B30}"/>
              </a:ext>
            </a:extLst>
          </p:cNvPr>
          <p:cNvSpPr txBox="1"/>
          <p:nvPr/>
        </p:nvSpPr>
        <p:spPr>
          <a:xfrm>
            <a:off x="7802219" y="2278148"/>
            <a:ext cx="1093304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algn="ctr"/>
            <a:r>
              <a:rPr lang="de-DE" sz="1200" b="1">
                <a:solidFill>
                  <a:schemeClr val="tx2"/>
                </a:solidFill>
              </a:rPr>
              <a:t>partial </a:t>
            </a:r>
            <a:r>
              <a:rPr lang="de-DE" sz="1200" b="1" err="1">
                <a:solidFill>
                  <a:schemeClr val="tx2"/>
                </a:solidFill>
              </a:rPr>
              <a:t>revenues</a:t>
            </a:r>
            <a:endParaRPr lang="de-DE" sz="1200" b="1">
              <a:solidFill>
                <a:schemeClr val="tx2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E17B4B5-7F4F-46B5-98E5-A28334B0C34F}"/>
              </a:ext>
            </a:extLst>
          </p:cNvPr>
          <p:cNvGrpSpPr/>
          <p:nvPr/>
        </p:nvGrpSpPr>
        <p:grpSpPr>
          <a:xfrm>
            <a:off x="5967759" y="5665794"/>
            <a:ext cx="6483686" cy="872339"/>
            <a:chOff x="6010094" y="5665794"/>
            <a:chExt cx="6483686" cy="872339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220C828-08D7-43D9-82BF-9922323C1751}"/>
                </a:ext>
              </a:extLst>
            </p:cNvPr>
            <p:cNvSpPr txBox="1"/>
            <p:nvPr/>
          </p:nvSpPr>
          <p:spPr>
            <a:xfrm>
              <a:off x="6391746" y="5665794"/>
              <a:ext cx="61020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>
                  <a:latin typeface="BundesSans Office"/>
                  <a:ea typeface="Calibri" panose="020F0502020204030204" pitchFamily="34" charset="0"/>
                  <a:cs typeface="Times New Roman" panose="02020603050405020304" pitchFamily="18" charset="0"/>
                </a:rPr>
                <a:t>All effort (outside GSNBI area also) are kept to be analysed.</a:t>
              </a:r>
              <a:endParaRPr lang="de-DE" b="1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0EFAFCE-9290-4364-A2CB-C5B113019043}"/>
                </a:ext>
              </a:extLst>
            </p:cNvPr>
            <p:cNvSpPr txBox="1"/>
            <p:nvPr/>
          </p:nvSpPr>
          <p:spPr>
            <a:xfrm>
              <a:off x="6010094" y="6037034"/>
              <a:ext cx="341440" cy="5010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>
                <a:lnSpc>
                  <a:spcPts val="2400"/>
                </a:lnSpc>
                <a:spcAft>
                  <a:spcPts val="1200"/>
                </a:spcAft>
              </a:pPr>
              <a:r>
                <a:rPr lang="de-DE" sz="8000">
                  <a:solidFill>
                    <a:srgbClr val="FF0000"/>
                  </a:solidFill>
                  <a:latin typeface="Arial Black" panose="020B0A040201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4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2" grpId="0" animBg="1"/>
    </p:bldLst>
  </p:timing>
</p:sld>
</file>

<file path=ppt/theme/theme1.xml><?xml version="1.0" encoding="utf-8"?>
<a:theme xmlns:a="http://schemas.openxmlformats.org/drawingml/2006/main" name="1_Thünen blau">
  <a:themeElements>
    <a:clrScheme name="Blaugrü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>
          <a:lnSpc>
            <a:spcPts val="2400"/>
          </a:lnSpc>
          <a:spcAft>
            <a:spcPts val="1200"/>
          </a:spcAft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07FE65DFF744E926E01577328DAE9" ma:contentTypeVersion="12" ma:contentTypeDescription="Create a new document." ma:contentTypeScope="" ma:versionID="e4a2623884c572a722e51fc350f541aa">
  <xsd:schema xmlns:xsd="http://www.w3.org/2001/XMLSchema" xmlns:xs="http://www.w3.org/2001/XMLSchema" xmlns:p="http://schemas.microsoft.com/office/2006/metadata/properties" xmlns:ns2="fb5deee2-23da-4905-8b84-6208a57a2097" xmlns:ns3="5fc51e19-adfe-4681-8109-cda93478bb4f" targetNamespace="http://schemas.microsoft.com/office/2006/metadata/properties" ma:root="true" ma:fieldsID="19f255f4fc89e3a3c57ec1a6dbd8d40a" ns2:_="" ns3:_="">
    <xsd:import namespace="fb5deee2-23da-4905-8b84-6208a57a2097"/>
    <xsd:import namespace="5fc51e19-adfe-4681-8109-cda93478bb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deee2-23da-4905-8b84-6208a57a2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5936872-4c25-49c5-bd5d-199fb01e78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51e19-adfe-4681-8109-cda93478bb4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a278001-6726-4354-85af-c3c151aff429}" ma:internalName="TaxCatchAll" ma:showField="CatchAllData" ma:web="5fc51e19-adfe-4681-8109-cda93478bb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c51e19-adfe-4681-8109-cda93478bb4f" xsi:nil="true"/>
    <lcf76f155ced4ddcb4097134ff3c332f xmlns="fb5deee2-23da-4905-8b84-6208a57a209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F76570-945F-4A52-973A-5B4AE5DB9B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968C07-62DF-46AF-AA2E-8260FC86AE39}">
  <ds:schemaRefs>
    <ds:schemaRef ds:uri="5fc51e19-adfe-4681-8109-cda93478bb4f"/>
    <ds:schemaRef ds:uri="fb5deee2-23da-4905-8b84-6208a57a20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E21E538-4ED7-4D2D-ADF5-1E2A6164CFAA}">
  <ds:schemaRefs>
    <ds:schemaRef ds:uri="5fc51e19-adfe-4681-8109-cda93478bb4f"/>
    <ds:schemaRef ds:uri="fb5deee2-23da-4905-8b84-6208a57a209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2150</Words>
  <Application>Microsoft Office PowerPoint</Application>
  <PresentationFormat>Breitbild</PresentationFormat>
  <Paragraphs>762</Paragraphs>
  <Slides>21</Slides>
  <Notes>12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BundesSans Office</vt:lpstr>
      <vt:lpstr>Calibri</vt:lpstr>
      <vt:lpstr>Symbol</vt:lpstr>
      <vt:lpstr>Wingdings</vt:lpstr>
      <vt:lpstr>1_Thünen blau</vt:lpstr>
      <vt:lpstr>PowerPoint-Präsentation</vt:lpstr>
      <vt:lpstr>PowerPoint-Präsentation</vt:lpstr>
      <vt:lpstr>GNSBI LTFP</vt:lpstr>
      <vt:lpstr>PowerPoint-Präsentation</vt:lpstr>
      <vt:lpstr>Aim: Mapping and Multiple Stressors  Analyses</vt:lpstr>
      <vt:lpstr>Scenarios and years in analyses</vt:lpstr>
      <vt:lpstr>Example outputs: analyses and output options</vt:lpstr>
      <vt:lpstr>Tree Plot Maps</vt:lpstr>
      <vt:lpstr>Economic Relevance – (Individual) Stress Level Analyses</vt:lpstr>
      <vt:lpstr>GNSBI LTFP</vt:lpstr>
      <vt:lpstr>Revenues and Stress Level (SL) tables per activity </vt:lpstr>
      <vt:lpstr>Individual Stress Level (ISL)</vt:lpstr>
      <vt:lpstr>Individual Stress Level profiles international fleet </vt:lpstr>
      <vt:lpstr>Individual Stress Level profiles of harbours </vt:lpstr>
      <vt:lpstr>ISL</vt:lpstr>
      <vt:lpstr>Stress Level species</vt:lpstr>
      <vt:lpstr>Stress Level species</vt:lpstr>
      <vt:lpstr>PowerPoint-Präsentation</vt:lpstr>
      <vt:lpstr>PowerPoint-Präsentation</vt:lpstr>
      <vt:lpstr>Summary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Vanessa Stelzenmüller</dc:creator>
  <cp:lastModifiedBy>BMLEH Referat 724 JC</cp:lastModifiedBy>
  <cp:revision>16</cp:revision>
  <cp:lastPrinted>2026-02-25T14:55:37Z</cp:lastPrinted>
  <dcterms:created xsi:type="dcterms:W3CDTF">2023-10-12T10:44:32Z</dcterms:created>
  <dcterms:modified xsi:type="dcterms:W3CDTF">2026-03-05T10:03:54Z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0x01010063307FE65DFF744E926E01577328DAE9</vt:lpwstr>
  </property>
  <property fmtid="{D5CDD505-2E9C-101B-9397-08002B2CF9AE}" pid="3" name="MediaServiceImageTags">
    <vt:lpwstr/>
  </property>
</Properties>
</file>