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20" r:id="rId4"/>
    <p:sldMasterId id="2147483959" r:id="rId5"/>
  </p:sldMasterIdLst>
  <p:notesMasterIdLst>
    <p:notesMasterId r:id="rId17"/>
  </p:notesMasterIdLst>
  <p:handoutMasterIdLst>
    <p:handoutMasterId r:id="rId18"/>
  </p:handoutMasterIdLst>
  <p:sldIdLst>
    <p:sldId id="256" r:id="rId6"/>
    <p:sldId id="438" r:id="rId7"/>
    <p:sldId id="410" r:id="rId8"/>
    <p:sldId id="2147470207" r:id="rId9"/>
    <p:sldId id="439" r:id="rId10"/>
    <p:sldId id="2147470206" r:id="rId11"/>
    <p:sldId id="2147470209" r:id="rId12"/>
    <p:sldId id="370" r:id="rId13"/>
    <p:sldId id="373" r:id="rId14"/>
    <p:sldId id="2147470208" r:id="rId15"/>
    <p:sldId id="399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53" roundtripDataSignature="AMtx7mh3YP3xexYcFoahXa2ehi0H5V4Za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5383F3-1795-6C0B-5859-22F85252F5B1}" name="LAMBRECHT Regine (ESTAT-EXT)" initials="RL" userId="S::Regine.LAMBRECHT@ext.ec.europa.eu::1a5166bf-0d9b-4429-b96c-64f3c887b7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44BA7E"/>
    <a:srgbClr val="000000"/>
    <a:srgbClr val="0D0D0D"/>
    <a:srgbClr val="FFD34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77218" autoAdjust="0"/>
  </p:normalViewPr>
  <p:slideViewPr>
    <p:cSldViewPr snapToGrid="0">
      <p:cViewPr varScale="1">
        <p:scale>
          <a:sx n="82" d="100"/>
          <a:sy n="82" d="100"/>
        </p:scale>
        <p:origin x="1890" y="78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50" d="100"/>
          <a:sy n="150" d="100"/>
        </p:scale>
        <p:origin x="942" y="-34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59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3" Type="http://customschemas.google.com/relationships/presentationmetadata" Target="metadata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6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NEMANN Felix (MARE)" userId="5ba7afe7-fae6-4cf4-a014-e6238b6e4871" providerId="ADAL" clId="{77ABDB6E-C54D-4FF1-8F43-5B96D27D1B23}"/>
    <pc:docChg chg="modSld">
      <pc:chgData name="LEINEMANN Felix (MARE)" userId="5ba7afe7-fae6-4cf4-a014-e6238b6e4871" providerId="ADAL" clId="{77ABDB6E-C54D-4FF1-8F43-5B96D27D1B23}" dt="2026-03-05T09:05:43.329" v="33" actId="20577"/>
      <pc:docMkLst>
        <pc:docMk/>
      </pc:docMkLst>
      <pc:sldChg chg="modSp mod">
        <pc:chgData name="LEINEMANN Felix (MARE)" userId="5ba7afe7-fae6-4cf4-a014-e6238b6e4871" providerId="ADAL" clId="{77ABDB6E-C54D-4FF1-8F43-5B96D27D1B23}" dt="2026-03-05T09:05:43.329" v="33" actId="20577"/>
        <pc:sldMkLst>
          <pc:docMk/>
          <pc:sldMk cId="76792048" sldId="2147470206"/>
        </pc:sldMkLst>
        <pc:spChg chg="mod">
          <ac:chgData name="LEINEMANN Felix (MARE)" userId="5ba7afe7-fae6-4cf4-a014-e6238b6e4871" providerId="ADAL" clId="{77ABDB6E-C54D-4FF1-8F43-5B96D27D1B23}" dt="2026-03-05T09:05:43.329" v="33" actId="20577"/>
          <ac:spMkLst>
            <pc:docMk/>
            <pc:sldMk cId="76792048" sldId="2147470206"/>
            <ac:spMk id="7" creationId="{7C2ADDC0-D8B4-7B2D-13C7-7CA015608ABE}"/>
          </ac:spMkLst>
        </pc:spChg>
      </pc:sldChg>
      <pc:sldChg chg="modSp mod">
        <pc:chgData name="LEINEMANN Felix (MARE)" userId="5ba7afe7-fae6-4cf4-a014-e6238b6e4871" providerId="ADAL" clId="{77ABDB6E-C54D-4FF1-8F43-5B96D27D1B23}" dt="2026-03-05T08:24:12.527" v="18" actId="20577"/>
        <pc:sldMkLst>
          <pc:docMk/>
          <pc:sldMk cId="1380861790" sldId="2147470208"/>
        </pc:sldMkLst>
        <pc:spChg chg="mod">
          <ac:chgData name="LEINEMANN Felix (MARE)" userId="5ba7afe7-fae6-4cf4-a014-e6238b6e4871" providerId="ADAL" clId="{77ABDB6E-C54D-4FF1-8F43-5B96D27D1B23}" dt="2026-03-05T08:24:12.527" v="18" actId="20577"/>
          <ac:spMkLst>
            <pc:docMk/>
            <pc:sldMk cId="1380861790" sldId="2147470208"/>
            <ac:spMk id="6" creationId="{427E8D80-7722-F57E-29D3-60AA81B74C16}"/>
          </ac:spMkLst>
        </pc:spChg>
      </pc:sldChg>
      <pc:sldChg chg="modSp mod">
        <pc:chgData name="LEINEMANN Felix (MARE)" userId="5ba7afe7-fae6-4cf4-a014-e6238b6e4871" providerId="ADAL" clId="{77ABDB6E-C54D-4FF1-8F43-5B96D27D1B23}" dt="2026-03-05T09:05:33.779" v="19" actId="113"/>
        <pc:sldMkLst>
          <pc:docMk/>
          <pc:sldMk cId="1605085017" sldId="2147470209"/>
        </pc:sldMkLst>
        <pc:spChg chg="mod">
          <ac:chgData name="LEINEMANN Felix (MARE)" userId="5ba7afe7-fae6-4cf4-a014-e6238b6e4871" providerId="ADAL" clId="{77ABDB6E-C54D-4FF1-8F43-5B96D27D1B23}" dt="2026-03-05T09:05:33.779" v="19" actId="113"/>
          <ac:spMkLst>
            <pc:docMk/>
            <pc:sldMk cId="1605085017" sldId="2147470209"/>
            <ac:spMk id="7" creationId="{A1FBD413-B802-A217-0DDE-37FFA70A18F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4D34D8-E3B4-F069-6ADD-F8D442E60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191E5-897D-1F21-6B64-C79FF3AD2E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E606C-77CD-45C1-9571-DE74CA837D88}" type="datetimeFigureOut">
              <a:rPr lang="en-IE" smtClean="0"/>
              <a:t>05/03/2026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03FA3-5DC7-AAE3-B405-7184FD6B12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54CF8-DBD9-2EAE-C757-6C20B65855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08B9C-ED77-41BB-BC53-D69EC8827C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532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8FE15-FE0E-9D61-A4C1-25AB122CB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54197D-DF4C-765C-495C-94593D1496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DFB133-10F3-857D-1B7D-A327A11BC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sz="1100" dirty="0"/>
              <a:t>Discussion in Member States Expert Group on MSP 23-24 October</a:t>
            </a:r>
          </a:p>
          <a:p>
            <a:pPr marL="0" indent="0"/>
            <a:endParaRPr lang="en-US" sz="1100" dirty="0"/>
          </a:p>
          <a:p>
            <a:pPr marL="0" indent="0"/>
            <a:r>
              <a:rPr lang="en-US" sz="1100" dirty="0"/>
              <a:t>Hearing in the European Parliament “Securing Grounds for Sustainable Fishing and Aquaculture in the Competition for Marine Space”; 11 November 2025; INI report: “Evaluation of the Impact of the Implementation of the Maritime Spatial Planning Directive 2014/89/EU on Fisheries in Selected Fishing Areas and Sea Basins” </a:t>
            </a:r>
          </a:p>
          <a:p>
            <a:pPr marL="0" indent="0"/>
            <a:endParaRPr lang="en-IE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A63B0-6D38-4F7B-54CB-C664B8D144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040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31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51218"/>
            <a:ext cx="5438140" cy="4330431"/>
          </a:xfrm>
        </p:spPr>
        <p:txBody>
          <a:bodyPr/>
          <a:lstStyle/>
          <a:p>
            <a:endParaRPr lang="en-IE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301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78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What</a:t>
            </a:r>
            <a:r>
              <a:rPr lang="fr-BE" dirty="0"/>
              <a:t> the Ocean </a:t>
            </a:r>
            <a:r>
              <a:rPr lang="fr-BE" dirty="0" err="1"/>
              <a:t>Pact</a:t>
            </a:r>
            <a:r>
              <a:rPr lang="fr-BE" dirty="0"/>
              <a:t> </a:t>
            </a:r>
            <a:r>
              <a:rPr lang="fr-BE" dirty="0" err="1"/>
              <a:t>says</a:t>
            </a:r>
            <a:r>
              <a:rPr lang="fr-BE" dirty="0"/>
              <a:t> about the Ocean </a:t>
            </a:r>
            <a:r>
              <a:rPr lang="fr-BE" dirty="0" err="1"/>
              <a:t>Act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6651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2285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600"/>
              </a:spcAft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legislative proposal for an Ocean Act will build on the revision of the MSPD and aim at ensuring an integrated and ecosystem-based approach to spatial planning. It will seek to </a:t>
            </a:r>
            <a:r>
              <a:rPr lang="en-GB" sz="1200" b="1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reinforce policy coherence with the MSFD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with sector-based policy, and strengthen sea basin cooperation. </a:t>
            </a:r>
            <a:endParaRPr lang="en-IE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Aft>
                <a:spcPts val="600"/>
              </a:spcAft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Ocean Act will </a:t>
            </a:r>
            <a:r>
              <a:rPr lang="en-GB" sz="1200" b="1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serve the 6 priorities of the Ocean Pact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and their implementation. It will </a:t>
            </a:r>
            <a:r>
              <a:rPr lang="en-GB" sz="1200" b="1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reference relevant targets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so that they are identifiable under one roof, and will facilitate their coherent and effective implementation. It will ensure (e.g. through a dynamic legal reference) that any legislative developments on targets related to those in the Ocean Pact is not hampered by the provisions of the Ocean Act.  </a:t>
            </a:r>
            <a:endParaRPr lang="en-IE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Aft>
                <a:spcPts val="600"/>
              </a:spcAft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Commission is currently running an </a:t>
            </a:r>
            <a:r>
              <a:rPr lang="en-GB" sz="1200" b="1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evaluation and impact assessment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study of the MSPD, which will assess the impacts of different options. </a:t>
            </a:r>
            <a:endParaRPr lang="en-IE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Aft>
                <a:spcPts val="600"/>
              </a:spcAft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 parallel, the Commission is preparing an impact assessment on the </a:t>
            </a:r>
            <a:r>
              <a:rPr lang="en-GB" sz="1200" b="1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MSFD </a:t>
            </a:r>
            <a:r>
              <a:rPr lang="en-GB" dirty="0"/>
              <a:t>revision.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revised MSFD will introduce targets, reduce administrative burden, improve synergies within the environmental acquis, strengthen the ecosystem-based approach, the governance framework for environmental protection and regional cooperation.  </a:t>
            </a:r>
            <a:endParaRPr lang="en-IE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Aft>
                <a:spcPts val="600"/>
              </a:spcAft>
            </a:pP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Commission will engage with stakeholders with two coordinated calls for evidence and targeted consultations, which will guide next steps and the revision of the two Directives.</a:t>
            </a:r>
            <a:endParaRPr lang="en-IE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152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A397C-9E16-C6E9-25BF-923AFD9FF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4159CC-602E-F01E-D8B3-08A13CB3F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F39BBC-67A8-DE7F-1B0E-A5A345B83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Clr>
                <a:schemeClr val="dk2"/>
              </a:buClr>
              <a:buSzPts val="2400"/>
              <a:buFont typeface="Arial" panose="020B0604020202020204" pitchFamily="34" charset="0"/>
              <a:buNone/>
            </a:pPr>
            <a:endParaRPr lang="en-US" sz="1100" dirty="0">
              <a:solidFill>
                <a:schemeClr val="dk1"/>
              </a:solidFill>
            </a:endParaRPr>
          </a:p>
          <a:p>
            <a:pPr marL="0" indent="0">
              <a:spcAft>
                <a:spcPts val="600"/>
              </a:spcAft>
              <a:buClr>
                <a:schemeClr val="dk2"/>
              </a:buClr>
              <a:buSzPts val="2400"/>
              <a:buFont typeface="Arial" panose="020B0604020202020204" pitchFamily="34" charset="0"/>
              <a:buNone/>
            </a:pPr>
            <a:r>
              <a:rPr lang="en-US" sz="1100" dirty="0">
                <a:solidFill>
                  <a:schemeClr val="dk1"/>
                </a:solidFill>
              </a:rPr>
              <a:t>The landscape of ocean observation across Member States is fragmented between different institutions. Plans and programs are causing inefficiencies, duplication of efforts, lost collaboration opportunities, missed chances for cost-effective, integrated action.</a:t>
            </a:r>
          </a:p>
          <a:p>
            <a:pPr marL="0" indent="0">
              <a:spcAft>
                <a:spcPts val="600"/>
              </a:spcAft>
              <a:buClr>
                <a:schemeClr val="dk2"/>
              </a:buClr>
              <a:buSzPts val="2400"/>
            </a:pPr>
            <a:r>
              <a:rPr lang="en-US" sz="1100" dirty="0">
                <a:solidFill>
                  <a:schemeClr val="dk1"/>
                </a:solidFill>
              </a:rPr>
              <a:t>A coherent European approach requires a structured governance and coordination for Ocean Observation involving the European Commission and the Member States </a:t>
            </a:r>
          </a:p>
          <a:p>
            <a:pPr marL="0" indent="0">
              <a:spcAft>
                <a:spcPts val="600"/>
              </a:spcAft>
              <a:buClr>
                <a:schemeClr val="dk2"/>
              </a:buClr>
              <a:buSzPts val="2400"/>
              <a:buFont typeface="Wingdings" panose="05000000000000000000" pitchFamily="2" charset="2"/>
              <a:buNone/>
            </a:pPr>
            <a:r>
              <a:rPr lang="en-US" sz="1100" dirty="0"/>
              <a:t>The Ocean Act will </a:t>
            </a:r>
            <a:r>
              <a:rPr lang="en-US" sz="1100" dirty="0" err="1"/>
              <a:t>contribue</a:t>
            </a:r>
            <a:r>
              <a:rPr lang="en-US" sz="1100" dirty="0"/>
              <a:t> to the governance of this initiative through:</a:t>
            </a:r>
          </a:p>
          <a:p>
            <a:pPr marL="171450" indent="-171450">
              <a:spcAft>
                <a:spcPts val="600"/>
              </a:spcAft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 dirty="0"/>
              <a:t>Establishing a governance for an integrated, high-tech, cost effective, reliable and secure European ocean observation system</a:t>
            </a:r>
          </a:p>
          <a:p>
            <a:pPr marL="171450" indent="-171450">
              <a:spcAft>
                <a:spcPts val="600"/>
              </a:spcAft>
              <a:buClr>
                <a:schemeClr val="dk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 dirty="0"/>
              <a:t>Establishing a process to create a coherent and standardized approach to planning and conducting ocean observation campaigns by 2027</a:t>
            </a:r>
          </a:p>
          <a:p>
            <a:pPr marL="0" indent="0">
              <a:spcAft>
                <a:spcPts val="600"/>
              </a:spcAft>
            </a:pPr>
            <a:endParaRPr lang="en-IE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7204C-C9F3-94A2-7ED2-BD34EFAAD7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41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8585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→ </a:t>
            </a: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important that the work under the Ocean Act is well coordinated with revisions of </a:t>
            </a: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MSFD </a:t>
            </a:r>
            <a:r>
              <a:rPr kumimoji="0" lang="en-GB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 maximise synergies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650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ion 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7486"/>
            <a:ext cx="2743200" cy="172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/>
              <a:t>DD/MM/YYYY</a:t>
            </a:r>
            <a:endParaRPr lang="en-I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714"/>
            <a:ext cx="10515600" cy="1020337"/>
          </a:xfrm>
          <a:noFill/>
        </p:spPr>
        <p:txBody>
          <a:bodyPr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7" cy="30461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European Commission">
            <a:extLst>
              <a:ext uri="{FF2B5EF4-FFF2-40B4-BE49-F238E27FC236}">
                <a16:creationId xmlns:a16="http://schemas.microsoft.com/office/drawing/2014/main" id="{85D80D5D-B11B-B8B1-1D33-81E7377D59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015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98905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569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98905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45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29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3666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600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760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7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0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173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5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440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5" y="2010169"/>
            <a:ext cx="3132055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199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0171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561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5923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4518"/>
            <a:ext cx="10515600" cy="10684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800"/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597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2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5" y="2197663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8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err="1"/>
              <a:t>cond</a:t>
            </a:r>
            <a:r>
              <a:rPr lang="en-US"/>
              <a:t>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2" y="403139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5" y="4031390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8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4727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917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72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0"/>
            <a:ext cx="6803571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6"/>
            <a:ext cx="5138057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07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0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067"/>
            <a:ext cx="7915275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1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5953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8489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183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706136"/>
            <a:ext cx="4840275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79" y="1706137"/>
            <a:ext cx="4960021" cy="346317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0522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4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tx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1349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1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022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522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8" y="1683033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005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D01C79-8E51-7320-51B2-6B4D1CD158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6200794-8F7F-E0F0-3735-90CCC24A8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583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7060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4407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8" y="379352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2" y="394186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6" y="167960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0" y="182795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4" y="382905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9833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8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8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8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7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7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1121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8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6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4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2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0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8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6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4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2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2003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8614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C730096-D3D5-78FF-DEE5-BE9525C4DB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9F566B8-5CFB-8DB0-6A67-925C39BEF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9800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page with 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5C05-B6C4-EFD6-820E-25F6561D0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56739"/>
            <a:ext cx="10515600" cy="1020337"/>
          </a:xfrm>
        </p:spPr>
        <p:txBody>
          <a:bodyPr>
            <a:noAutofit/>
          </a:bodyPr>
          <a:lstStyle>
            <a:lvl1pPr>
              <a:defRPr sz="8800">
                <a:solidFill>
                  <a:schemeClr val="tx2"/>
                </a:solidFill>
              </a:defRPr>
            </a:lvl1pPr>
          </a:lstStyle>
          <a:p>
            <a:r>
              <a:rPr lang="en-US"/>
              <a:t>Thank you</a:t>
            </a:r>
            <a:endParaRPr lang="en-IE"/>
          </a:p>
        </p:txBody>
      </p:sp>
      <p:pic>
        <p:nvPicPr>
          <p:cNvPr id="4" name="Google Shape;444;p20">
            <a:extLst>
              <a:ext uri="{FF2B5EF4-FFF2-40B4-BE49-F238E27FC236}">
                <a16:creationId xmlns:a16="http://schemas.microsoft.com/office/drawing/2014/main" id="{DA7E9652-CF81-1788-7674-E1FA25BFE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16668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oogle Shape;444;p20">
            <a:extLst>
              <a:ext uri="{FF2B5EF4-FFF2-40B4-BE49-F238E27FC236}">
                <a16:creationId xmlns:a16="http://schemas.microsoft.com/office/drawing/2014/main" id="{8A55753B-1E31-7005-E76C-7A1B520A3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E782E-88D7-720D-47B0-E5C4BDBFE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13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Google Shape;27;p23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4036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50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ion 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7486"/>
            <a:ext cx="2743200" cy="172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/>
              <a:t>DD/MM/YYYY</a:t>
            </a:r>
            <a:endParaRPr lang="en-I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714"/>
            <a:ext cx="10515600" cy="1020337"/>
          </a:xfrm>
          <a:noFill/>
        </p:spPr>
        <p:txBody>
          <a:bodyPr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7" cy="30461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European Commission">
            <a:extLst>
              <a:ext uri="{FF2B5EF4-FFF2-40B4-BE49-F238E27FC236}">
                <a16:creationId xmlns:a16="http://schemas.microsoft.com/office/drawing/2014/main" id="{85D80D5D-B11B-B8B1-1D33-81E7377D59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1295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4518"/>
            <a:ext cx="10515600" cy="10684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800"/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22978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D8C14CF6-6F1D-C458-1F86-A760F31FE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8881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1F22256-0B85-5AAD-C0B2-E8F5E3C50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8032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0835BD4-2C09-6FBA-FC30-3BD6A2866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52785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5037411D-B917-4DD6-582A-69CDCB27D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7312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6D8387C3-85B8-44CF-42FB-C414F5876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79690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3A7104ED-A036-D2F4-B40F-5A65C505A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19321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00000"/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BE520F0-58F1-06F4-10C5-832EFDCE6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46980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A56761B-AC86-49AF-4B3B-2CCCDB7A4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091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7485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7575C568-2951-1529-11F7-C12F1B067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28105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BA1A05-4F7E-D9F9-D094-9C9394F84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75364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D838E642-5C12-54DE-94A0-3EDA044A5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7937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600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5400899-1203-EA20-07C6-EFFB182F4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74511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7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0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440D1373-D055-D2EC-8197-171DDBDAD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0484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5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9454014D-FC40-DABB-5F97-62E05A376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96898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5" y="2010169"/>
            <a:ext cx="3132055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199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4BB2291-2147-D1C0-AB46-6D3DE9C2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58701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B7DFF0-1C84-8F6C-0408-2B1515126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5329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B7624A9B-CC72-EEB9-2AE2-FDB9629A0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3432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2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5" y="2197663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8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2" y="403139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5" y="4031390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8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256C38A-CD2B-89BF-A117-9ED92151C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6205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350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E7AFEC3F-1C21-3132-B967-9F0F25A56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2728" y="62689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77198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08634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0"/>
            <a:ext cx="6803571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6"/>
            <a:ext cx="5138057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362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0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067"/>
            <a:ext cx="7915275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1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296A4E82-A1A1-EFC7-7768-E6DDC71C4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46856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F6ADE38F-D638-BFB1-E702-D0F6D0CB0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89381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2D6F6E54-ED8F-C9DE-9355-5B2E347C2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9060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706136"/>
            <a:ext cx="4840275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79" y="1706137"/>
            <a:ext cx="4960021" cy="346317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C1FACF7A-9967-0A10-F75B-7E70FCAB2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75736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4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tx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3E557AF9-465E-61C3-8C33-29231AE45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67973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1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11C79F0A-B650-EE29-9ABF-AC09E7753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4252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8" y="1683033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33A6EEA9-52B7-550C-7CFD-E465C8DB4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7555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161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D01C79-8E51-7320-51B2-6B4D1CD15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6200794-8F7F-E0F0-3735-90CCC24A8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36249086-331D-49C8-6F5E-1FD73ADA2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98333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0850E44D-CF7B-5CF4-6BF7-5B2F65007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5127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4407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8" y="379352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2" y="394186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6" y="167960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0" y="182795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4" y="382905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3B38F9D4-3EE2-3396-18AD-F87E42190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67264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8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8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8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7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7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40C61561-6F08-5417-8327-52799F612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93880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8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6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4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2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0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8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6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4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2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F8295BB-BABD-70B5-D58D-1DF08E62A2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7054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95AF122-27C1-57B4-2A7C-54A134842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28980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C730096-D3D5-78FF-DEE5-BE9525C4D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9F566B8-5CFB-8DB0-6A67-925C39BEF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39D4F72-AD6A-6B47-A2FF-9CFB1C55FF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4049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with 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44;p20">
            <a:extLst>
              <a:ext uri="{FF2B5EF4-FFF2-40B4-BE49-F238E27FC236}">
                <a16:creationId xmlns:a16="http://schemas.microsoft.com/office/drawing/2014/main" id="{DA7E9652-CF81-1788-7674-E1FA25BFE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16668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oogle Shape;444;p20">
            <a:extLst>
              <a:ext uri="{FF2B5EF4-FFF2-40B4-BE49-F238E27FC236}">
                <a16:creationId xmlns:a16="http://schemas.microsoft.com/office/drawing/2014/main" id="{8A55753B-1E31-7005-E76C-7A1B520A3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E782E-88D7-720D-47B0-E5C4BDBFE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8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92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00000"/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endParaRPr lang="en-US"/>
          </a:p>
          <a:p>
            <a:pPr lvl="3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900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41" Type="http://schemas.openxmlformats.org/officeDocument/2006/relationships/image" Target="../media/image10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image" Target="../media/image9.png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2619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1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  <p:sldLayoutId id="2147483946" r:id="rId26"/>
    <p:sldLayoutId id="2147483947" r:id="rId27"/>
    <p:sldLayoutId id="2147483948" r:id="rId28"/>
    <p:sldLayoutId id="2147483949" r:id="rId29"/>
    <p:sldLayoutId id="2147483950" r:id="rId30"/>
    <p:sldLayoutId id="2147483951" r:id="rId31"/>
    <p:sldLayoutId id="2147483952" r:id="rId32"/>
    <p:sldLayoutId id="2147483953" r:id="rId33"/>
    <p:sldLayoutId id="2147483954" r:id="rId34"/>
    <p:sldLayoutId id="2147483955" r:id="rId35"/>
    <p:sldLayoutId id="2147483956" r:id="rId36"/>
    <p:sldLayoutId id="2147483957" r:id="rId37"/>
    <p:sldLayoutId id="2147483958" r:id="rId38"/>
    <p:sldLayoutId id="2147483998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2619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1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1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56ABFE-DCB4-5FCC-525D-A462F5BB0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673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  <p:sldLayoutId id="2147483977" r:id="rId18"/>
    <p:sldLayoutId id="2147483978" r:id="rId19"/>
    <p:sldLayoutId id="2147483979" r:id="rId20"/>
    <p:sldLayoutId id="2147483980" r:id="rId21"/>
    <p:sldLayoutId id="2147483981" r:id="rId22"/>
    <p:sldLayoutId id="2147483982" r:id="rId23"/>
    <p:sldLayoutId id="2147483983" r:id="rId24"/>
    <p:sldLayoutId id="2147483984" r:id="rId25"/>
    <p:sldLayoutId id="2147483985" r:id="rId26"/>
    <p:sldLayoutId id="2147483986" r:id="rId27"/>
    <p:sldLayoutId id="2147483987" r:id="rId28"/>
    <p:sldLayoutId id="2147483988" r:id="rId29"/>
    <p:sldLayoutId id="2147483989" r:id="rId30"/>
    <p:sldLayoutId id="2147483990" r:id="rId31"/>
    <p:sldLayoutId id="2147483991" r:id="rId32"/>
    <p:sldLayoutId id="2147483992" r:id="rId33"/>
    <p:sldLayoutId id="2147483993" r:id="rId34"/>
    <p:sldLayoutId id="2147483994" r:id="rId35"/>
    <p:sldLayoutId id="2147483995" r:id="rId36"/>
    <p:sldLayoutId id="2147483996" r:id="rId37"/>
    <p:sldLayoutId id="2147483997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4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C9D3C2B-3311-8F76-DF98-2CF594140024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" b="96"/>
          <a:stretch/>
        </p:blipFill>
        <p:spPr>
          <a:xfrm>
            <a:off x="0" y="13211"/>
            <a:ext cx="12192000" cy="6844789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504D590-9922-C06A-407C-2B71839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941" y="1710670"/>
            <a:ext cx="5298831" cy="1020337"/>
          </a:xfrm>
        </p:spPr>
        <p:txBody>
          <a:bodyPr/>
          <a:lstStyle/>
          <a:p>
            <a:r>
              <a:rPr lang="en-IE" sz="6000" b="1" noProof="0" dirty="0">
                <a:cs typeface="Arial"/>
              </a:rPr>
              <a:t>The European Ocean Pact</a:t>
            </a:r>
          </a:p>
        </p:txBody>
      </p:sp>
      <p:pic>
        <p:nvPicPr>
          <p:cNvPr id="9" name="Picture 8" descr="European Commission">
            <a:extLst>
              <a:ext uri="{FF2B5EF4-FFF2-40B4-BE49-F238E27FC236}">
                <a16:creationId xmlns:a16="http://schemas.microsoft.com/office/drawing/2014/main" id="{179F3FC9-B6FB-BFA2-12E7-546955BFD0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8283CFD-82C4-47A8-6AD2-4DFD00229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92700" y="540203"/>
            <a:ext cx="2759529" cy="1686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9DF6D9-EE4D-72FA-CE07-FA15EC0501EF}"/>
              </a:ext>
            </a:extLst>
          </p:cNvPr>
          <p:cNvSpPr txBox="1"/>
          <p:nvPr/>
        </p:nvSpPr>
        <p:spPr>
          <a:xfrm>
            <a:off x="760356" y="5154009"/>
            <a:ext cx="8703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chemeClr val="bg1"/>
                </a:solidFill>
              </a:rPr>
              <a:t>Sustaining the ocean that sustains us</a:t>
            </a:r>
            <a:endParaRPr lang="en-IE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F319F-B870-C870-5EF4-5E7B29B65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35BC53-5A71-D695-FF24-CB19B1384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7AE6F7-E0C7-3305-2AF2-49F2A34D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181302"/>
            <a:ext cx="10515600" cy="782357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“Ocean Act” – </a:t>
            </a:r>
            <a:r>
              <a:rPr lang="fr-BE" i="1" dirty="0"/>
              <a:t>tentative </a:t>
            </a:r>
            <a:r>
              <a:rPr lang="fr-BE" dirty="0"/>
              <a:t>timeline</a:t>
            </a:r>
            <a:endParaRPr lang="en-15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7E8D80-7722-F57E-29D3-60AA81B74C1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36384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44000" tIns="144000" rIns="144000" bIns="144000" rtlCol="0" anchor="t" anchorCtr="0">
            <a:noAutofit/>
          </a:bodyPr>
          <a:lstStyle>
            <a:lvl1pPr marL="457200" lvl="0" indent="-381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55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302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ts val="16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302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US" sz="2400" dirty="0"/>
              <a:t>MSPD Implementation dialogue, 1 July 2025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US" sz="2400" dirty="0"/>
              <a:t>Call for Evidence, followed by open public consultation, January-April 2026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US" sz="2400" dirty="0"/>
              <a:t>Targeted stakeholder consultations Q2 2025 - Q2 2026</a:t>
            </a:r>
            <a:endParaRPr lang="en-US" sz="2400" dirty="0">
              <a:cs typeface="Arial"/>
            </a:endParaRP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MSPD Implementation report, April 2026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US" sz="2400" dirty="0"/>
              <a:t>Evaluation and Impact Assessment study, November 2025-June 2026</a:t>
            </a:r>
            <a:endParaRPr lang="en-US" dirty="0"/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US" sz="2400" dirty="0"/>
              <a:t>Legislative proposal, December 2026</a:t>
            </a:r>
          </a:p>
        </p:txBody>
      </p:sp>
    </p:spTree>
    <p:extLst>
      <p:ext uri="{BB962C8B-B14F-4D97-AF65-F5344CB8AC3E}">
        <p14:creationId xmlns:p14="http://schemas.microsoft.com/office/powerpoint/2010/main" val="138086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8">
            <a:extLst>
              <a:ext uri="{FF2B5EF4-FFF2-40B4-BE49-F238E27FC236}">
                <a16:creationId xmlns:a16="http://schemas.microsoft.com/office/drawing/2014/main" id="{9C76D664-AD05-992E-A6F1-E8DC1AA298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" b="188"/>
          <a:stretch/>
        </p:blipFill>
        <p:spPr>
          <a:xfrm>
            <a:off x="0" y="0"/>
            <a:ext cx="12238038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589FAE5-D3E9-8389-A22F-2F63C0FC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noProof="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6" name="Google Shape;445;p20">
            <a:extLst>
              <a:ext uri="{FF2B5EF4-FFF2-40B4-BE49-F238E27FC236}">
                <a16:creationId xmlns:a16="http://schemas.microsoft.com/office/drawing/2014/main" id="{38E61E29-8603-546B-ECBD-D4F8E851B3FC}"/>
              </a:ext>
            </a:extLst>
          </p:cNvPr>
          <p:cNvSpPr txBox="1"/>
          <p:nvPr/>
        </p:nvSpPr>
        <p:spPr>
          <a:xfrm>
            <a:off x="838200" y="4652301"/>
            <a:ext cx="8941016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© European Union 2025</a:t>
            </a:r>
            <a:endParaRPr sz="1200">
              <a:solidFill>
                <a:schemeClr val="bg1"/>
              </a:solidFill>
              <a:latin typeface="+mj-lt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Unless otherwise noted the reuse of this presentation is authorised under the </a:t>
            </a:r>
            <a:r>
              <a:rPr lang="en-GB" sz="1200" u="sng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en-GB" sz="120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 license. For any use or reproduction of elements that are not owned by the EU, permission may need to be sought directly from the respective right holders.</a:t>
            </a:r>
            <a:endParaRPr sz="1200">
              <a:solidFill>
                <a:schemeClr val="bg1"/>
              </a:solidFill>
              <a:latin typeface="+mj-lt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rPr>
              <a:t>Source: Adobe.stock.com</a:t>
            </a:r>
            <a:endParaRPr sz="120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37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58A5135-BB27-4039-0AA2-A9ED13E9763F}"/>
              </a:ext>
            </a:extLst>
          </p:cNvPr>
          <p:cNvGrpSpPr/>
          <p:nvPr/>
        </p:nvGrpSpPr>
        <p:grpSpPr>
          <a:xfrm>
            <a:off x="26123900" y="1305879"/>
            <a:ext cx="8813800" cy="5097101"/>
            <a:chOff x="4737100" y="1305879"/>
            <a:chExt cx="7454900" cy="50971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A752EF-CF0E-F73B-94DF-8516114298CD}"/>
                </a:ext>
              </a:extLst>
            </p:cNvPr>
            <p:cNvSpPr/>
            <p:nvPr/>
          </p:nvSpPr>
          <p:spPr>
            <a:xfrm>
              <a:off x="8178800" y="1305879"/>
              <a:ext cx="4013200" cy="6756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AA29478-5FF0-1635-C3A9-7093A0F7588A}"/>
                </a:ext>
              </a:extLst>
            </p:cNvPr>
            <p:cNvSpPr/>
            <p:nvPr/>
          </p:nvSpPr>
          <p:spPr>
            <a:xfrm>
              <a:off x="7454900" y="2190164"/>
              <a:ext cx="4737100" cy="6756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B7F9AD-8995-E419-7B0B-60F4272BE6E7}"/>
                </a:ext>
              </a:extLst>
            </p:cNvPr>
            <p:cNvSpPr/>
            <p:nvPr/>
          </p:nvSpPr>
          <p:spPr>
            <a:xfrm>
              <a:off x="6794500" y="3074449"/>
              <a:ext cx="5397500" cy="6756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ACBFF48-A6E4-08F9-6DBB-F146577F1B51}"/>
                </a:ext>
              </a:extLst>
            </p:cNvPr>
            <p:cNvSpPr/>
            <p:nvPr/>
          </p:nvSpPr>
          <p:spPr>
            <a:xfrm>
              <a:off x="6095999" y="3958734"/>
              <a:ext cx="6096000" cy="6756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141A12-4DFC-3E31-A010-0DE3B88C5B84}"/>
                </a:ext>
              </a:extLst>
            </p:cNvPr>
            <p:cNvSpPr/>
            <p:nvPr/>
          </p:nvSpPr>
          <p:spPr>
            <a:xfrm>
              <a:off x="5422900" y="4843019"/>
              <a:ext cx="6769100" cy="6756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56F107B-DBA7-1261-F29D-484D58D0FA0F}"/>
                </a:ext>
              </a:extLst>
            </p:cNvPr>
            <p:cNvSpPr/>
            <p:nvPr/>
          </p:nvSpPr>
          <p:spPr>
            <a:xfrm>
              <a:off x="4737100" y="5727304"/>
              <a:ext cx="7454900" cy="6756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8737D6-7B0E-0F7B-5089-3F5E2B890C45}"/>
              </a:ext>
            </a:extLst>
          </p:cNvPr>
          <p:cNvGrpSpPr/>
          <p:nvPr/>
        </p:nvGrpSpPr>
        <p:grpSpPr>
          <a:xfrm>
            <a:off x="19298029" y="6743700"/>
            <a:ext cx="6381371" cy="2444246"/>
            <a:chOff x="6794501" y="1305879"/>
            <a:chExt cx="5397500" cy="244424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810CAEE-3007-F186-0FBE-B06BC4F4FEE5}"/>
                </a:ext>
              </a:extLst>
            </p:cNvPr>
            <p:cNvSpPr/>
            <p:nvPr/>
          </p:nvSpPr>
          <p:spPr>
            <a:xfrm>
              <a:off x="8178800" y="1305879"/>
              <a:ext cx="4013200" cy="6756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24BA468-96EC-AA3B-F8D7-81B9A3ADDD85}"/>
                </a:ext>
              </a:extLst>
            </p:cNvPr>
            <p:cNvSpPr/>
            <p:nvPr/>
          </p:nvSpPr>
          <p:spPr>
            <a:xfrm>
              <a:off x="7454900" y="2190164"/>
              <a:ext cx="4737100" cy="6756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DC91FB2-08F7-4668-26FD-6D319B507744}"/>
                </a:ext>
              </a:extLst>
            </p:cNvPr>
            <p:cNvSpPr/>
            <p:nvPr/>
          </p:nvSpPr>
          <p:spPr>
            <a:xfrm>
              <a:off x="6794501" y="3074449"/>
              <a:ext cx="5397500" cy="6756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1200614-DEC9-ACFE-F9FA-EC2A69005C86}"/>
              </a:ext>
            </a:extLst>
          </p:cNvPr>
          <p:cNvGrpSpPr/>
          <p:nvPr/>
        </p:nvGrpSpPr>
        <p:grpSpPr>
          <a:xfrm>
            <a:off x="1219881" y="599302"/>
            <a:ext cx="8527541" cy="5923557"/>
            <a:chOff x="-3" y="630203"/>
            <a:chExt cx="8527541" cy="5923557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0D466E0-D424-9298-2C02-3057D2CECECB}"/>
                </a:ext>
              </a:extLst>
            </p:cNvPr>
            <p:cNvGrpSpPr/>
            <p:nvPr/>
          </p:nvGrpSpPr>
          <p:grpSpPr>
            <a:xfrm rot="10800000" flipV="1">
              <a:off x="-3" y="630203"/>
              <a:ext cx="7577510" cy="2774828"/>
              <a:chOff x="5782782" y="1305879"/>
              <a:chExt cx="6409220" cy="2774828"/>
            </a:xfrm>
            <a:grpFill/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5A01A18-18CE-394E-5E06-A7D251C2FEBF}"/>
                  </a:ext>
                </a:extLst>
              </p:cNvPr>
              <p:cNvSpPr/>
              <p:nvPr/>
            </p:nvSpPr>
            <p:spPr>
              <a:xfrm>
                <a:off x="7996651" y="1305879"/>
                <a:ext cx="4195350" cy="6756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2200" kern="1200" err="1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Protecting</a:t>
                </a:r>
                <a:r>
                  <a:rPr lang="es-ES" sz="2200" kern="1200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 and </a:t>
                </a:r>
                <a:r>
                  <a:rPr lang="es-ES" sz="2200" kern="1200" err="1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restoring</a:t>
                </a:r>
                <a:r>
                  <a:rPr lang="es-ES" sz="2200" kern="1200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 </a:t>
                </a:r>
                <a:r>
                  <a:rPr lang="es-ES" sz="2200" b="1" kern="1200" err="1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ocean</a:t>
                </a:r>
                <a:r>
                  <a:rPr lang="es-ES" sz="2200" b="1" kern="1200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 </a:t>
                </a:r>
                <a:r>
                  <a:rPr lang="es-ES" sz="2200" b="1" kern="1200" err="1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health</a:t>
                </a:r>
                <a:endParaRPr lang="es-ES" sz="2200" b="1" kern="1200">
                  <a:solidFill>
                    <a:schemeClr val="tx2">
                      <a:lumMod val="50000"/>
                    </a:schemeClr>
                  </a:solidFill>
                  <a:latin typeface="Gill Sans Nova" panose="020B0602020104020203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E51C73F-6B06-4568-D850-F136A61B3F04}"/>
                  </a:ext>
                </a:extLst>
              </p:cNvPr>
              <p:cNvSpPr/>
              <p:nvPr/>
            </p:nvSpPr>
            <p:spPr>
              <a:xfrm>
                <a:off x="5782782" y="2355455"/>
                <a:ext cx="6409220" cy="6756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2200" kern="1200" err="1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Boosting</a:t>
                </a:r>
                <a:r>
                  <a:rPr lang="es-ES" sz="2200" kern="1200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 </a:t>
                </a:r>
                <a:r>
                  <a:rPr lang="es-ES" sz="2200" b="1" kern="1200" err="1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competitiveness</a:t>
                </a:r>
                <a:r>
                  <a:rPr lang="es-ES" sz="2200" b="1" kern="1200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 </a:t>
                </a:r>
                <a:r>
                  <a:rPr lang="es-ES" sz="2200" kern="1200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of the </a:t>
                </a:r>
                <a:r>
                  <a:rPr lang="es-ES" sz="2200" kern="1200" err="1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sustainable</a:t>
                </a:r>
                <a:r>
                  <a:rPr lang="es-ES" sz="2200" kern="1200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 blue </a:t>
                </a:r>
                <a:r>
                  <a:rPr lang="es-ES" sz="2200" kern="1200" err="1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economy</a:t>
                </a:r>
                <a:endParaRPr lang="es-ES" sz="2200" kern="1200">
                  <a:solidFill>
                    <a:schemeClr val="tx2">
                      <a:lumMod val="50000"/>
                    </a:schemeClr>
                  </a:solidFill>
                  <a:latin typeface="Gill Sans Nova" panose="020B0602020104020203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7A7267E-C630-02C1-6382-E13C9F10A9F0}"/>
                  </a:ext>
                </a:extLst>
              </p:cNvPr>
              <p:cNvSpPr/>
              <p:nvPr/>
            </p:nvSpPr>
            <p:spPr>
              <a:xfrm>
                <a:off x="6417133" y="3405031"/>
                <a:ext cx="5774869" cy="6756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" sz="2200" kern="1200" err="1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Supporting</a:t>
                </a:r>
                <a:r>
                  <a:rPr lang="es-ES" sz="2200" kern="1200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 </a:t>
                </a:r>
                <a:r>
                  <a:rPr lang="es-ES" sz="2200" b="1" kern="1200" err="1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coastal</a:t>
                </a:r>
                <a:r>
                  <a:rPr lang="es-ES" sz="2200" b="1" kern="1200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, </a:t>
                </a:r>
                <a:r>
                  <a:rPr lang="es-ES" sz="2200" b="1" kern="1200" err="1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island</a:t>
                </a:r>
                <a:r>
                  <a:rPr lang="es-ES" sz="2200" b="1" kern="1200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 and </a:t>
                </a:r>
                <a:r>
                  <a:rPr lang="es-ES" sz="2200" b="1" kern="1200" err="1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outermost</a:t>
                </a:r>
                <a:r>
                  <a:rPr lang="es-ES" sz="2200" b="1" kern="1200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 </a:t>
                </a:r>
                <a:r>
                  <a:rPr lang="es-ES" sz="2200" b="1" kern="1200" err="1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regions</a:t>
                </a:r>
                <a:endParaRPr lang="es-ES" sz="2200" b="1" kern="1200">
                  <a:solidFill>
                    <a:schemeClr val="tx2">
                      <a:lumMod val="50000"/>
                    </a:schemeClr>
                  </a:solidFill>
                  <a:latin typeface="Gill Sans Nova" panose="020B0602020104020203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FE4D2E3-38C8-F662-786B-A81B8ECBC918}"/>
                </a:ext>
              </a:extLst>
            </p:cNvPr>
            <p:cNvGrpSpPr/>
            <p:nvPr/>
          </p:nvGrpSpPr>
          <p:grpSpPr>
            <a:xfrm rot="10800000">
              <a:off x="-2" y="3778931"/>
              <a:ext cx="8527540" cy="2774829"/>
              <a:chOff x="4979226" y="1305879"/>
              <a:chExt cx="7212776" cy="2774829"/>
            </a:xfrm>
            <a:grpFill/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58FF3EC-368E-0BC7-AA28-5B776E0641AE}"/>
                  </a:ext>
                </a:extLst>
              </p:cNvPr>
              <p:cNvSpPr/>
              <p:nvPr/>
            </p:nvSpPr>
            <p:spPr>
              <a:xfrm rot="10800000">
                <a:off x="4979226" y="1305879"/>
                <a:ext cx="7212776" cy="6756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E" sz="2200" kern="1200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Strengthening </a:t>
                </a:r>
                <a:r>
                  <a:rPr lang="en-IE" sz="2200" b="1" kern="1200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EU ocean diplomacy </a:t>
                </a:r>
                <a:r>
                  <a:rPr lang="en-IE" sz="2200" kern="1200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and </a:t>
                </a:r>
                <a:r>
                  <a:rPr lang="en-IE" sz="2200" b="1" kern="1200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international governance</a:t>
                </a:r>
                <a:r>
                  <a:rPr lang="en-US" sz="2200" kern="1200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.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C96CF8B-E7D8-F42F-B63F-F0BCE3C5136D}"/>
                  </a:ext>
                </a:extLst>
              </p:cNvPr>
              <p:cNvSpPr/>
              <p:nvPr/>
            </p:nvSpPr>
            <p:spPr>
              <a:xfrm rot="10800000">
                <a:off x="7554337" y="2355456"/>
                <a:ext cx="4637665" cy="6756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E" sz="2200" kern="1200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Enhancing </a:t>
                </a:r>
                <a:r>
                  <a:rPr lang="en-IE" sz="2200" b="1" kern="1200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maritime security </a:t>
                </a:r>
                <a:r>
                  <a:rPr lang="en-IE" sz="2200" kern="1200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and </a:t>
                </a:r>
                <a:r>
                  <a:rPr lang="en-IE" sz="2200" b="1" kern="1200">
                    <a:solidFill>
                      <a:schemeClr val="tx2">
                        <a:lumMod val="50000"/>
                      </a:schemeClr>
                    </a:solidFill>
                    <a:latin typeface="Gill Sans Nova" panose="020B0602020104020203" pitchFamily="34" charset="0"/>
                  </a:rPr>
                  <a:t>defence 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DB48B2A-285D-352A-00FE-D70686BDFE30}"/>
                  </a:ext>
                </a:extLst>
              </p:cNvPr>
              <p:cNvSpPr/>
              <p:nvPr/>
            </p:nvSpPr>
            <p:spPr>
              <a:xfrm rot="10800000">
                <a:off x="5469421" y="3405032"/>
                <a:ext cx="6722580" cy="6756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E" sz="2200" kern="1200">
                    <a:solidFill>
                      <a:schemeClr val="tx2">
                        <a:lumMod val="50000"/>
                      </a:schemeClr>
                    </a:solidFill>
                    <a:latin typeface="+mj-lt"/>
                  </a:rPr>
                  <a:t>Advancing </a:t>
                </a:r>
                <a:r>
                  <a:rPr lang="en-IE" sz="2200" b="1" kern="1200">
                    <a:solidFill>
                      <a:schemeClr val="tx2">
                        <a:lumMod val="50000"/>
                      </a:schemeClr>
                    </a:solidFill>
                    <a:latin typeface="+mj-lt"/>
                  </a:rPr>
                  <a:t>ocean research</a:t>
                </a:r>
                <a:r>
                  <a:rPr lang="en-IE" sz="2200" kern="1200">
                    <a:solidFill>
                      <a:schemeClr val="tx2">
                        <a:lumMod val="50000"/>
                      </a:schemeClr>
                    </a:solidFill>
                    <a:latin typeface="+mj-lt"/>
                  </a:rPr>
                  <a:t>, knowledge, skills and innovation</a:t>
                </a:r>
              </a:p>
            </p:txBody>
          </p:sp>
        </p:grp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675B2A6E-1B50-497A-7F24-EECE951D4167}"/>
              </a:ext>
            </a:extLst>
          </p:cNvPr>
          <p:cNvSpPr txBox="1"/>
          <p:nvPr/>
        </p:nvSpPr>
        <p:spPr>
          <a:xfrm rot="16200000">
            <a:off x="-2711567" y="2875003"/>
            <a:ext cx="6858001" cy="110799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6600" b="1">
                <a:solidFill>
                  <a:schemeClr val="bg1"/>
                </a:solidFill>
              </a:rPr>
              <a:t>6   PRIORITIES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514D6CC-8633-EE4D-473E-D161841EBD7A}"/>
              </a:ext>
            </a:extLst>
          </p:cNvPr>
          <p:cNvSpPr/>
          <p:nvPr/>
        </p:nvSpPr>
        <p:spPr>
          <a:xfrm>
            <a:off x="5953300" y="417899"/>
            <a:ext cx="1045878" cy="1045878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0E4729B-0A95-C8D1-679A-D527422B3B5D}"/>
              </a:ext>
            </a:extLst>
          </p:cNvPr>
          <p:cNvSpPr/>
          <p:nvPr/>
        </p:nvSpPr>
        <p:spPr>
          <a:xfrm>
            <a:off x="8700275" y="1458616"/>
            <a:ext cx="1045878" cy="1045878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21346B1-8B78-8945-55AA-BF32755C79CA}"/>
              </a:ext>
            </a:extLst>
          </p:cNvPr>
          <p:cNvSpPr/>
          <p:nvPr/>
        </p:nvSpPr>
        <p:spPr>
          <a:xfrm>
            <a:off x="8960378" y="3597388"/>
            <a:ext cx="1045878" cy="1045878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22A1D0-B8CE-1D9F-DB29-C51E5A7C17BC}"/>
              </a:ext>
            </a:extLst>
          </p:cNvPr>
          <p:cNvSpPr/>
          <p:nvPr/>
        </p:nvSpPr>
        <p:spPr>
          <a:xfrm>
            <a:off x="6621895" y="4612535"/>
            <a:ext cx="1045818" cy="1045818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9B3220C-F6C9-86C8-6ED0-BC94C08DB010}"/>
              </a:ext>
            </a:extLst>
          </p:cNvPr>
          <p:cNvSpPr/>
          <p:nvPr/>
        </p:nvSpPr>
        <p:spPr>
          <a:xfrm>
            <a:off x="7741980" y="2551510"/>
            <a:ext cx="1045878" cy="1045878"/>
          </a:xfrm>
          <a:prstGeom prst="ellips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6F34C20-BBA0-8AE9-2B5A-9F5349D4E7CC}"/>
              </a:ext>
            </a:extLst>
          </p:cNvPr>
          <p:cNvSpPr/>
          <p:nvPr/>
        </p:nvSpPr>
        <p:spPr>
          <a:xfrm>
            <a:off x="9588706" y="5662082"/>
            <a:ext cx="1045878" cy="1045878"/>
          </a:xfrm>
          <a:prstGeom prst="ellipse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179C6CC-E2A1-7404-2737-181FDEDDBD70}"/>
              </a:ext>
            </a:extLst>
          </p:cNvPr>
          <p:cNvSpPr/>
          <p:nvPr/>
        </p:nvSpPr>
        <p:spPr>
          <a:xfrm>
            <a:off x="10455581" y="-1041045"/>
            <a:ext cx="3022600" cy="3022600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0C5A1D1-B495-BE28-A7DD-3AA7BDC521CE}"/>
              </a:ext>
            </a:extLst>
          </p:cNvPr>
          <p:cNvSpPr/>
          <p:nvPr/>
        </p:nvSpPr>
        <p:spPr>
          <a:xfrm rot="10553638">
            <a:off x="11452167" y="1112389"/>
            <a:ext cx="1958414" cy="1958414"/>
          </a:xfrm>
          <a:prstGeom prst="ellipse">
            <a:avLst/>
          </a:prstGeom>
          <a:pattFill prst="wdDnDiag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4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8F71B332-6C7F-D9FE-F670-ED2590BE8B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" b="188"/>
          <a:stretch/>
        </p:blipFill>
        <p:spPr>
          <a:xfrm>
            <a:off x="0" y="0"/>
            <a:ext cx="12238038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80D72-EF4C-DFD5-4570-FFCAA0B1BEE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7820026" cy="4521200"/>
          </a:xfrm>
        </p:spPr>
        <p:txBody>
          <a:bodyPr rIns="216000"/>
          <a:lstStyle/>
          <a:p>
            <a:r>
              <a:rPr lang="en-IE" sz="4000" b="1" noProof="0" dirty="0">
                <a:solidFill>
                  <a:srgbClr val="002060"/>
                </a:solidFill>
              </a:rPr>
              <a:t>A strong governance framework is needed to align actions at Union, regional, national, and local levels through the various sea basins, involving both EU and </a:t>
            </a:r>
            <a:r>
              <a:rPr lang="en-IE" sz="4000" b="1" noProof="0" dirty="0" err="1">
                <a:solidFill>
                  <a:srgbClr val="002060"/>
                </a:solidFill>
              </a:rPr>
              <a:t>non-EU</a:t>
            </a:r>
            <a:r>
              <a:rPr lang="en-IE" sz="4000" b="1" noProof="0" dirty="0">
                <a:solidFill>
                  <a:srgbClr val="002060"/>
                </a:solidFill>
              </a:rPr>
              <a:t> countries.  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67AC05-84CA-173A-0801-9DA34A9E6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3</a:t>
            </a:fld>
            <a:endParaRPr lang="en-IE"/>
          </a:p>
        </p:txBody>
      </p:sp>
      <p:pic>
        <p:nvPicPr>
          <p:cNvPr id="1026" name="Picture 2" descr="Quote">
            <a:extLst>
              <a:ext uri="{FF2B5EF4-FFF2-40B4-BE49-F238E27FC236}">
                <a16:creationId xmlns:a16="http://schemas.microsoft.com/office/drawing/2014/main" id="{EDDDF9D9-39E5-D684-C684-20F94C302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2351" y="5067963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23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11EC1-17BF-E59A-2427-65E57EEF5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3E3B2C-960B-0EFB-5D35-66A5007ED2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56325F-BAE2-D90F-CAC2-CD59463F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181302"/>
            <a:ext cx="10515600" cy="782357"/>
          </a:xfrm>
        </p:spPr>
        <p:txBody>
          <a:bodyPr/>
          <a:lstStyle/>
          <a:p>
            <a:r>
              <a:rPr lang="en-IE" dirty="0"/>
              <a:t>Strengthened Governance Framework</a:t>
            </a:r>
            <a:endParaRPr lang="en-15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3B70E0-2034-8B97-2C56-9B5D9A9F15EB}"/>
              </a:ext>
            </a:extLst>
          </p:cNvPr>
          <p:cNvSpPr txBox="1">
            <a:spLocks/>
          </p:cNvSpPr>
          <p:nvPr/>
        </p:nvSpPr>
        <p:spPr>
          <a:xfrm>
            <a:off x="838200" y="1602888"/>
            <a:ext cx="10515600" cy="36384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381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55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302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ts val="16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302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kern="0" dirty="0">
                <a:ea typeface="Calibri" panose="020F0502020204030204" pitchFamily="34" charset="0"/>
                <a:cs typeface="Arial" panose="020B0604020202020204" pitchFamily="34" charset="0"/>
              </a:rPr>
              <a:t>Building on a revision </a:t>
            </a:r>
            <a:r>
              <a:rPr lang="en-GB" sz="2800" kern="0" dirty="0">
                <a:ea typeface="Calibri" panose="020F0502020204030204" pitchFamily="34" charset="0"/>
                <a:cs typeface="Arial" panose="020B0604020202020204" pitchFamily="34" charset="0"/>
              </a:rPr>
              <a:t>of the MSP Directive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kern="0" dirty="0">
                <a:ea typeface="Calibri" panose="020F0502020204030204" pitchFamily="34" charset="0"/>
                <a:cs typeface="Arial" panose="020B0604020202020204" pitchFamily="34" charset="0"/>
              </a:rPr>
              <a:t>Strengthening and modernising </a:t>
            </a:r>
            <a:r>
              <a:rPr lang="en-GB" sz="2800" kern="0" dirty="0">
                <a:ea typeface="Calibri" panose="020F0502020204030204" pitchFamily="34" charset="0"/>
                <a:cs typeface="Arial" panose="020B0604020202020204" pitchFamily="34" charset="0"/>
              </a:rPr>
              <a:t>maritime spatial planning to serve the priorities of the Ocean Pact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kern="0" dirty="0">
                <a:ea typeface="Calibri" panose="020F0502020204030204" pitchFamily="34" charset="0"/>
                <a:cs typeface="Arial" panose="020B0604020202020204" pitchFamily="34" charset="0"/>
              </a:rPr>
              <a:t>Working towards </a:t>
            </a:r>
            <a:r>
              <a:rPr lang="en-GB" sz="2800" b="1" kern="0" dirty="0">
                <a:ea typeface="Calibri" panose="020F0502020204030204" pitchFamily="34" charset="0"/>
                <a:cs typeface="Arial" panose="020B0604020202020204" pitchFamily="34" charset="0"/>
              </a:rPr>
              <a:t>simplifying and synchronising </a:t>
            </a:r>
            <a:r>
              <a:rPr lang="en-GB" sz="2800" kern="0" dirty="0">
                <a:ea typeface="Calibri" panose="020F0502020204030204" pitchFamily="34" charset="0"/>
                <a:cs typeface="Arial" panose="020B0604020202020204" pitchFamily="34" charset="0"/>
              </a:rPr>
              <a:t>ocean-related reporting obligations for Member States in existing legislation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69738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C9D3C2B-3311-8F76-DF98-2CF594140024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" b="96"/>
          <a:stretch/>
        </p:blipFill>
        <p:spPr>
          <a:xfrm>
            <a:off x="0" y="0"/>
            <a:ext cx="12192000" cy="6844789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504D590-9922-C06A-407C-2B71839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941" y="1710670"/>
            <a:ext cx="5298831" cy="1020337"/>
          </a:xfrm>
        </p:spPr>
        <p:txBody>
          <a:bodyPr/>
          <a:lstStyle/>
          <a:p>
            <a:r>
              <a:rPr lang="en-IE" sz="6000" b="1" noProof="0" dirty="0">
                <a:cs typeface="Arial"/>
              </a:rPr>
              <a:t>The European Ocean Act</a:t>
            </a:r>
          </a:p>
        </p:txBody>
      </p:sp>
      <p:pic>
        <p:nvPicPr>
          <p:cNvPr id="9" name="Picture 8" descr="European Commission">
            <a:extLst>
              <a:ext uri="{FF2B5EF4-FFF2-40B4-BE49-F238E27FC236}">
                <a16:creationId xmlns:a16="http://schemas.microsoft.com/office/drawing/2014/main" id="{179F3FC9-B6FB-BFA2-12E7-546955BFD0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8283CFD-82C4-47A8-6AD2-4DFD00229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92700" y="540203"/>
            <a:ext cx="2759529" cy="1686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9DF6D9-EE4D-72FA-CE07-FA15EC0501EF}"/>
              </a:ext>
            </a:extLst>
          </p:cNvPr>
          <p:cNvSpPr txBox="1"/>
          <p:nvPr/>
        </p:nvSpPr>
        <p:spPr>
          <a:xfrm>
            <a:off x="760356" y="5154009"/>
            <a:ext cx="8703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Legislation, Implementation, Simplification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90A40C-8FAE-B239-D105-7EEC1F9D0C7D}"/>
              </a:ext>
            </a:extLst>
          </p:cNvPr>
          <p:cNvSpPr/>
          <p:nvPr/>
        </p:nvSpPr>
        <p:spPr>
          <a:xfrm>
            <a:off x="7822176" y="2761307"/>
            <a:ext cx="1566268" cy="1303699"/>
          </a:xfrm>
          <a:custGeom>
            <a:avLst/>
            <a:gdLst>
              <a:gd name="connsiteX0" fmla="*/ 452691 w 1566268"/>
              <a:gd name="connsiteY0" fmla="*/ 0 h 1303699"/>
              <a:gd name="connsiteX1" fmla="*/ 579440 w 1566268"/>
              <a:gd name="connsiteY1" fmla="*/ 117695 h 1303699"/>
              <a:gd name="connsiteX2" fmla="*/ 624707 w 1566268"/>
              <a:gd name="connsiteY2" fmla="*/ 162962 h 1303699"/>
              <a:gd name="connsiteX3" fmla="*/ 642814 w 1566268"/>
              <a:gd name="connsiteY3" fmla="*/ 190123 h 1303699"/>
              <a:gd name="connsiteX4" fmla="*/ 679028 w 1566268"/>
              <a:gd name="connsiteY4" fmla="*/ 208230 h 1303699"/>
              <a:gd name="connsiteX5" fmla="*/ 733349 w 1566268"/>
              <a:gd name="connsiteY5" fmla="*/ 226337 h 1303699"/>
              <a:gd name="connsiteX6" fmla="*/ 787670 w 1566268"/>
              <a:gd name="connsiteY6" fmla="*/ 235390 h 1303699"/>
              <a:gd name="connsiteX7" fmla="*/ 832937 w 1566268"/>
              <a:gd name="connsiteY7" fmla="*/ 244443 h 1303699"/>
              <a:gd name="connsiteX8" fmla="*/ 905365 w 1566268"/>
              <a:gd name="connsiteY8" fmla="*/ 262550 h 1303699"/>
              <a:gd name="connsiteX9" fmla="*/ 1104541 w 1566268"/>
              <a:gd name="connsiteY9" fmla="*/ 407406 h 1303699"/>
              <a:gd name="connsiteX10" fmla="*/ 1059274 w 1566268"/>
              <a:gd name="connsiteY10" fmla="*/ 506994 h 1303699"/>
              <a:gd name="connsiteX11" fmla="*/ 923472 w 1566268"/>
              <a:gd name="connsiteY11" fmla="*/ 615636 h 1303699"/>
              <a:gd name="connsiteX12" fmla="*/ 715242 w 1566268"/>
              <a:gd name="connsiteY12" fmla="*/ 669956 h 1303699"/>
              <a:gd name="connsiteX13" fmla="*/ 280675 w 1566268"/>
              <a:gd name="connsiteY13" fmla="*/ 697117 h 1303699"/>
              <a:gd name="connsiteX14" fmla="*/ 208248 w 1566268"/>
              <a:gd name="connsiteY14" fmla="*/ 715224 h 1303699"/>
              <a:gd name="connsiteX15" fmla="*/ 72446 w 1566268"/>
              <a:gd name="connsiteY15" fmla="*/ 769544 h 1303699"/>
              <a:gd name="connsiteX16" fmla="*/ 18125 w 1566268"/>
              <a:gd name="connsiteY16" fmla="*/ 805758 h 1303699"/>
              <a:gd name="connsiteX17" fmla="*/ 18 w 1566268"/>
              <a:gd name="connsiteY17" fmla="*/ 832919 h 1303699"/>
              <a:gd name="connsiteX18" fmla="*/ 72446 w 1566268"/>
              <a:gd name="connsiteY18" fmla="*/ 1032095 h 1303699"/>
              <a:gd name="connsiteX19" fmla="*/ 126767 w 1566268"/>
              <a:gd name="connsiteY19" fmla="*/ 1104523 h 1303699"/>
              <a:gd name="connsiteX20" fmla="*/ 190141 w 1566268"/>
              <a:gd name="connsiteY20" fmla="*/ 1167897 h 1303699"/>
              <a:gd name="connsiteX21" fmla="*/ 407424 w 1566268"/>
              <a:gd name="connsiteY21" fmla="*/ 1285592 h 1303699"/>
              <a:gd name="connsiteX22" fmla="*/ 742402 w 1566268"/>
              <a:gd name="connsiteY22" fmla="*/ 1303699 h 1303699"/>
              <a:gd name="connsiteX23" fmla="*/ 1167915 w 1566268"/>
              <a:gd name="connsiteY23" fmla="*/ 1140737 h 1303699"/>
              <a:gd name="connsiteX24" fmla="*/ 1403305 w 1566268"/>
              <a:gd name="connsiteY24" fmla="*/ 1059255 h 1303699"/>
              <a:gd name="connsiteX25" fmla="*/ 1566268 w 1566268"/>
              <a:gd name="connsiteY25" fmla="*/ 1068309 h 130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66268" h="1303699">
                <a:moveTo>
                  <a:pt x="452691" y="0"/>
                </a:moveTo>
                <a:cubicBezTo>
                  <a:pt x="527953" y="60209"/>
                  <a:pt x="484295" y="22550"/>
                  <a:pt x="579440" y="117695"/>
                </a:cubicBezTo>
                <a:cubicBezTo>
                  <a:pt x="594529" y="132784"/>
                  <a:pt x="612870" y="145207"/>
                  <a:pt x="624707" y="162962"/>
                </a:cubicBezTo>
                <a:cubicBezTo>
                  <a:pt x="630743" y="172016"/>
                  <a:pt x="634455" y="183157"/>
                  <a:pt x="642814" y="190123"/>
                </a:cubicBezTo>
                <a:cubicBezTo>
                  <a:pt x="653182" y="198763"/>
                  <a:pt x="666497" y="203218"/>
                  <a:pt x="679028" y="208230"/>
                </a:cubicBezTo>
                <a:cubicBezTo>
                  <a:pt x="696749" y="215319"/>
                  <a:pt x="714832" y="221708"/>
                  <a:pt x="733349" y="226337"/>
                </a:cubicBezTo>
                <a:cubicBezTo>
                  <a:pt x="751158" y="230789"/>
                  <a:pt x="769609" y="232106"/>
                  <a:pt x="787670" y="235390"/>
                </a:cubicBezTo>
                <a:cubicBezTo>
                  <a:pt x="802810" y="238143"/>
                  <a:pt x="817943" y="240983"/>
                  <a:pt x="832937" y="244443"/>
                </a:cubicBezTo>
                <a:cubicBezTo>
                  <a:pt x="857185" y="250039"/>
                  <a:pt x="905365" y="262550"/>
                  <a:pt x="905365" y="262550"/>
                </a:cubicBezTo>
                <a:cubicBezTo>
                  <a:pt x="1059098" y="361380"/>
                  <a:pt x="994314" y="310958"/>
                  <a:pt x="1104541" y="407406"/>
                </a:cubicBezTo>
                <a:cubicBezTo>
                  <a:pt x="1089452" y="440602"/>
                  <a:pt x="1079865" y="476900"/>
                  <a:pt x="1059274" y="506994"/>
                </a:cubicBezTo>
                <a:cubicBezTo>
                  <a:pt x="1033858" y="544141"/>
                  <a:pt x="970730" y="599884"/>
                  <a:pt x="923472" y="615636"/>
                </a:cubicBezTo>
                <a:cubicBezTo>
                  <a:pt x="855420" y="638320"/>
                  <a:pt x="786746" y="664236"/>
                  <a:pt x="715242" y="669956"/>
                </a:cubicBezTo>
                <a:cubicBezTo>
                  <a:pt x="419651" y="693603"/>
                  <a:pt x="564520" y="684775"/>
                  <a:pt x="280675" y="697117"/>
                </a:cubicBezTo>
                <a:cubicBezTo>
                  <a:pt x="256533" y="703153"/>
                  <a:pt x="232176" y="708387"/>
                  <a:pt x="208248" y="715224"/>
                </a:cubicBezTo>
                <a:cubicBezTo>
                  <a:pt x="164404" y="727751"/>
                  <a:pt x="111144" y="748905"/>
                  <a:pt x="72446" y="769544"/>
                </a:cubicBezTo>
                <a:cubicBezTo>
                  <a:pt x="53244" y="779785"/>
                  <a:pt x="36232" y="793687"/>
                  <a:pt x="18125" y="805758"/>
                </a:cubicBezTo>
                <a:cubicBezTo>
                  <a:pt x="12089" y="814812"/>
                  <a:pt x="-554" y="822053"/>
                  <a:pt x="18" y="832919"/>
                </a:cubicBezTo>
                <a:cubicBezTo>
                  <a:pt x="7890" y="982494"/>
                  <a:pt x="7066" y="948884"/>
                  <a:pt x="72446" y="1032095"/>
                </a:cubicBezTo>
                <a:cubicBezTo>
                  <a:pt x="91091" y="1055825"/>
                  <a:pt x="107002" y="1081718"/>
                  <a:pt x="126767" y="1104523"/>
                </a:cubicBezTo>
                <a:cubicBezTo>
                  <a:pt x="146333" y="1127099"/>
                  <a:pt x="168301" y="1147513"/>
                  <a:pt x="190141" y="1167897"/>
                </a:cubicBezTo>
                <a:cubicBezTo>
                  <a:pt x="261927" y="1234897"/>
                  <a:pt x="295950" y="1268766"/>
                  <a:pt x="407424" y="1285592"/>
                </a:cubicBezTo>
                <a:cubicBezTo>
                  <a:pt x="517994" y="1302282"/>
                  <a:pt x="742402" y="1303699"/>
                  <a:pt x="742402" y="1303699"/>
                </a:cubicBezTo>
                <a:lnTo>
                  <a:pt x="1167915" y="1140737"/>
                </a:lnTo>
                <a:cubicBezTo>
                  <a:pt x="1249657" y="1108300"/>
                  <a:pt x="1314409" y="1062430"/>
                  <a:pt x="1403305" y="1059255"/>
                </a:cubicBezTo>
                <a:cubicBezTo>
                  <a:pt x="1457675" y="1057313"/>
                  <a:pt x="1511947" y="1065291"/>
                  <a:pt x="1566268" y="106830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29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12FB3F-C374-D3FE-2923-C3527C234F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3E2316-9B3D-119F-4CE0-D84B3A644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181302"/>
            <a:ext cx="10515600" cy="782357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“Ocean Act” - k</a:t>
            </a:r>
            <a:r>
              <a:rPr lang="fr-BE" dirty="0" err="1"/>
              <a:t>ey</a:t>
            </a:r>
            <a:r>
              <a:rPr lang="fr-BE" dirty="0"/>
              <a:t> </a:t>
            </a:r>
            <a:r>
              <a:rPr lang="fr-BE" dirty="0" err="1"/>
              <a:t>elements</a:t>
            </a:r>
            <a:r>
              <a:rPr lang="fr-BE" dirty="0"/>
              <a:t> (1)</a:t>
            </a:r>
            <a:endParaRPr lang="en-15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2ADDC0-D8B4-7B2D-13C7-7CA015608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722" y="1860794"/>
            <a:ext cx="10906125" cy="3881438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IE" sz="2800" dirty="0"/>
              <a:t>Serve the six priorities of the European Ocean Pact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IE" sz="2800" dirty="0"/>
              <a:t>Reference relevant </a:t>
            </a:r>
            <a:r>
              <a:rPr lang="en-IE" sz="2800" b="1" dirty="0"/>
              <a:t>targets</a:t>
            </a:r>
            <a:r>
              <a:rPr lang="en-IE" sz="2800" dirty="0"/>
              <a:t> – making them future-proof beyond 2030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IE" sz="2800" dirty="0"/>
              <a:t>Revision of the MSP Directive – </a:t>
            </a:r>
            <a:r>
              <a:rPr lang="en-IE" sz="2800" b="1" dirty="0"/>
              <a:t>strengthen MSP </a:t>
            </a:r>
            <a:r>
              <a:rPr lang="en-IE" sz="2800" dirty="0"/>
              <a:t>towards a) </a:t>
            </a:r>
            <a:r>
              <a:rPr lang="en-US" sz="2800" dirty="0"/>
              <a:t>increased cross-sectoral coordination at national level, b) better </a:t>
            </a:r>
            <a:r>
              <a:rPr lang="en-US" sz="2800" dirty="0" err="1"/>
              <a:t>organised</a:t>
            </a:r>
            <a:r>
              <a:rPr lang="en-US" sz="2800" dirty="0"/>
              <a:t> sea basin approach, early and continuous dialogue on maritime spatial planning, c) making MSP “climate-smart”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GB" sz="2800" dirty="0"/>
              <a:t>Increase </a:t>
            </a:r>
            <a:r>
              <a:rPr lang="en-GB" sz="2800" b="1" dirty="0"/>
              <a:t>coherence</a:t>
            </a:r>
            <a:r>
              <a:rPr lang="en-GB" sz="2800" dirty="0"/>
              <a:t> </a:t>
            </a:r>
            <a:r>
              <a:rPr lang="en-GB" sz="2800"/>
              <a:t>and alignment with </a:t>
            </a:r>
            <a:r>
              <a:rPr lang="en-GB" sz="2800" dirty="0"/>
              <a:t>the </a:t>
            </a:r>
            <a:r>
              <a:rPr lang="en-US" sz="2800" dirty="0"/>
              <a:t>Marine Strategy Framework Directive</a:t>
            </a:r>
          </a:p>
        </p:txBody>
      </p:sp>
    </p:spTree>
    <p:extLst>
      <p:ext uri="{BB962C8B-B14F-4D97-AF65-F5344CB8AC3E}">
        <p14:creationId xmlns:p14="http://schemas.microsoft.com/office/powerpoint/2010/main" val="7679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31F59-F2B4-DF20-3DEA-FA7D44323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10A859-0AD1-B9C7-EEDD-4CB83658F8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CC2718-570B-B3A5-C974-C58E3AEBA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181302"/>
            <a:ext cx="10515600" cy="782357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“Ocean Act” - k</a:t>
            </a:r>
            <a:r>
              <a:rPr lang="fr-BE" dirty="0" err="1"/>
              <a:t>ey</a:t>
            </a:r>
            <a:r>
              <a:rPr lang="fr-BE" dirty="0"/>
              <a:t> </a:t>
            </a:r>
            <a:r>
              <a:rPr lang="fr-BE" dirty="0" err="1"/>
              <a:t>elements</a:t>
            </a:r>
            <a:r>
              <a:rPr lang="fr-BE" dirty="0"/>
              <a:t> (2)</a:t>
            </a:r>
            <a:endParaRPr lang="en-15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BD413-B802-A217-0DDE-37FFA70A1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722" y="1790456"/>
            <a:ext cx="10906125" cy="3881438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US" sz="2800" dirty="0"/>
              <a:t>Proposal for </a:t>
            </a:r>
            <a:r>
              <a:rPr lang="en-US" sz="2800" b="1" dirty="0"/>
              <a:t>Ocean Observation </a:t>
            </a:r>
            <a:r>
              <a:rPr lang="en-US" sz="2800" dirty="0"/>
              <a:t>governance and coordination</a:t>
            </a:r>
            <a:endParaRPr lang="en-IE" sz="2800" dirty="0"/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US" sz="2800" dirty="0"/>
              <a:t>Facilitate coherent and effective </a:t>
            </a:r>
            <a:r>
              <a:rPr lang="en-US" sz="2800" b="1" dirty="0"/>
              <a:t>implementation</a:t>
            </a:r>
            <a:r>
              <a:rPr lang="en-US" sz="2800" dirty="0"/>
              <a:t> of targets – simplification / synchronization of </a:t>
            </a:r>
            <a:r>
              <a:rPr lang="en-US" sz="2800" b="1" dirty="0"/>
              <a:t>reporting</a:t>
            </a:r>
            <a:r>
              <a:rPr lang="en-US" sz="2800" dirty="0"/>
              <a:t> obligations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US" sz="2800" dirty="0"/>
              <a:t>Clarify Ocean Pact </a:t>
            </a:r>
            <a:r>
              <a:rPr lang="en-US" sz="2800" b="1" dirty="0"/>
              <a:t>Governance, </a:t>
            </a:r>
            <a:r>
              <a:rPr lang="en-US" sz="2800" dirty="0"/>
              <a:t>together with high-level Ocean Board, Ocean Pact Dashboard, Reporting</a:t>
            </a:r>
          </a:p>
        </p:txBody>
      </p:sp>
    </p:spTree>
    <p:extLst>
      <p:ext uri="{BB962C8B-B14F-4D97-AF65-F5344CB8AC3E}">
        <p14:creationId xmlns:p14="http://schemas.microsoft.com/office/powerpoint/2010/main" val="1605085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E11B3AD-6509-A8E7-7DA5-50C1C26B47D3}"/>
              </a:ext>
            </a:extLst>
          </p:cNvPr>
          <p:cNvSpPr>
            <a:spLocks noChangeAspect="1"/>
          </p:cNvSpPr>
          <p:nvPr/>
        </p:nvSpPr>
        <p:spPr>
          <a:xfrm>
            <a:off x="4416719" y="3479571"/>
            <a:ext cx="1160331" cy="1160331"/>
          </a:xfrm>
          <a:prstGeom prst="ellipse">
            <a:avLst/>
          </a:prstGeom>
          <a:solidFill>
            <a:srgbClr val="5AB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/>
            <a:endParaRPr lang="fr-BE" sz="1100" b="1">
              <a:solidFill>
                <a:schemeClr val="bg1"/>
              </a:solidFill>
            </a:endParaRPr>
          </a:p>
          <a:p>
            <a:pPr algn="ctr"/>
            <a:r>
              <a:rPr lang="fr-BE" sz="1100" b="1">
                <a:solidFill>
                  <a:schemeClr val="bg1"/>
                </a:solidFill>
              </a:rPr>
              <a:t>FRESHWATER</a:t>
            </a:r>
            <a:endParaRPr lang="en-IE" sz="1100" b="1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75DCAB0-2AFA-6998-912E-94E26B79F819}"/>
              </a:ext>
            </a:extLst>
          </p:cNvPr>
          <p:cNvSpPr>
            <a:spLocks noChangeAspect="1"/>
          </p:cNvSpPr>
          <p:nvPr/>
        </p:nvSpPr>
        <p:spPr>
          <a:xfrm>
            <a:off x="4416719" y="2245116"/>
            <a:ext cx="1160331" cy="1160331"/>
          </a:xfrm>
          <a:prstGeom prst="ellipse">
            <a:avLst/>
          </a:prstGeom>
          <a:solidFill>
            <a:srgbClr val="AC27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fr-BE" sz="1100" b="1">
              <a:solidFill>
                <a:schemeClr val="bg1"/>
              </a:solidFill>
            </a:endParaRPr>
          </a:p>
          <a:p>
            <a:pPr algn="ctr"/>
            <a:r>
              <a:rPr lang="fr-BE" sz="1100" b="1">
                <a:solidFill>
                  <a:schemeClr val="bg1"/>
                </a:solidFill>
              </a:rPr>
              <a:t>FISHERIES</a:t>
            </a:r>
            <a:endParaRPr lang="en-IE" sz="1100" b="1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148EA78-F084-52BC-A37D-D90547847522}"/>
              </a:ext>
            </a:extLst>
          </p:cNvPr>
          <p:cNvSpPr>
            <a:spLocks noChangeAspect="1"/>
          </p:cNvSpPr>
          <p:nvPr/>
        </p:nvSpPr>
        <p:spPr>
          <a:xfrm>
            <a:off x="5508784" y="1652095"/>
            <a:ext cx="1160331" cy="1160331"/>
          </a:xfrm>
          <a:prstGeom prst="ellipse">
            <a:avLst/>
          </a:prstGeom>
          <a:solidFill>
            <a:srgbClr val="0969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fr-BE" sz="1100" b="1">
                <a:solidFill>
                  <a:schemeClr val="bg1"/>
                </a:solidFill>
              </a:rPr>
              <a:t>MARINE WATERS</a:t>
            </a:r>
            <a:endParaRPr lang="en-IE" sz="1100" b="1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2643C2-C106-068D-ACDA-297068BCCF25}"/>
              </a:ext>
            </a:extLst>
          </p:cNvPr>
          <p:cNvSpPr>
            <a:spLocks noChangeAspect="1"/>
          </p:cNvSpPr>
          <p:nvPr/>
        </p:nvSpPr>
        <p:spPr>
          <a:xfrm>
            <a:off x="6614951" y="3479571"/>
            <a:ext cx="1160331" cy="1160331"/>
          </a:xfrm>
          <a:prstGeom prst="ellipse">
            <a:avLst/>
          </a:prstGeom>
          <a:solidFill>
            <a:srgbClr val="E85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fr-BE" sz="1100" b="1">
              <a:solidFill>
                <a:schemeClr val="bg1"/>
              </a:solidFill>
            </a:endParaRPr>
          </a:p>
          <a:p>
            <a:pPr algn="ctr"/>
            <a:r>
              <a:rPr lang="fr-BE" sz="1100" b="1">
                <a:solidFill>
                  <a:schemeClr val="bg1"/>
                </a:solidFill>
              </a:rPr>
              <a:t>SHIPPING</a:t>
            </a:r>
            <a:endParaRPr lang="en-IE" sz="1100" b="1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746DCD-CAF1-47C8-3787-63AC6402D40F}"/>
              </a:ext>
            </a:extLst>
          </p:cNvPr>
          <p:cNvSpPr>
            <a:spLocks noChangeAspect="1"/>
          </p:cNvSpPr>
          <p:nvPr/>
        </p:nvSpPr>
        <p:spPr>
          <a:xfrm>
            <a:off x="6614951" y="2245116"/>
            <a:ext cx="1160331" cy="1160331"/>
          </a:xfrm>
          <a:prstGeom prst="ellipse">
            <a:avLst/>
          </a:prstGeom>
          <a:solidFill>
            <a:srgbClr val="E99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fr-BE" sz="1100" b="1">
                <a:solidFill>
                  <a:schemeClr val="bg1"/>
                </a:solidFill>
              </a:rPr>
              <a:t>CLIMATE &amp;</a:t>
            </a:r>
          </a:p>
          <a:p>
            <a:pPr algn="ctr"/>
            <a:r>
              <a:rPr lang="fr-BE" sz="1100" b="1">
                <a:solidFill>
                  <a:schemeClr val="bg1"/>
                </a:solidFill>
              </a:rPr>
              <a:t>ENERGY</a:t>
            </a:r>
            <a:endParaRPr lang="en-IE" sz="1100" b="1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B76AAD-114A-2F6C-F4A7-4B80B6361C92}"/>
              </a:ext>
            </a:extLst>
          </p:cNvPr>
          <p:cNvSpPr>
            <a:spLocks noChangeAspect="1"/>
          </p:cNvSpPr>
          <p:nvPr/>
        </p:nvSpPr>
        <p:spPr>
          <a:xfrm>
            <a:off x="5508784" y="4166539"/>
            <a:ext cx="1160331" cy="1160331"/>
          </a:xfrm>
          <a:prstGeom prst="ellipse">
            <a:avLst/>
          </a:prstGeom>
          <a:solidFill>
            <a:srgbClr val="457B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fr-BE" sz="1100" b="1">
                <a:solidFill>
                  <a:schemeClr val="bg1"/>
                </a:solidFill>
              </a:rPr>
              <a:t>LAND </a:t>
            </a:r>
            <a:br>
              <a:rPr lang="fr-BE" sz="1100" b="1">
                <a:solidFill>
                  <a:schemeClr val="bg1"/>
                </a:solidFill>
              </a:rPr>
            </a:br>
            <a:r>
              <a:rPr lang="fr-BE" sz="1100" b="1">
                <a:solidFill>
                  <a:schemeClr val="bg1"/>
                </a:solidFill>
              </a:rPr>
              <a:t>&amp; SEA</a:t>
            </a:r>
            <a:endParaRPr lang="en-IE" sz="1100" b="1">
              <a:solidFill>
                <a:schemeClr val="bg1"/>
              </a:solidFill>
            </a:endParaRP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2BB50B9F-2647-ED73-F385-4CD80E061B2A}"/>
              </a:ext>
            </a:extLst>
          </p:cNvPr>
          <p:cNvCxnSpPr>
            <a:cxnSpLocks/>
            <a:stCxn id="2" idx="6"/>
          </p:cNvCxnSpPr>
          <p:nvPr/>
        </p:nvCxnSpPr>
        <p:spPr>
          <a:xfrm flipV="1">
            <a:off x="6669115" y="1540032"/>
            <a:ext cx="1271481" cy="692229"/>
          </a:xfrm>
          <a:prstGeom prst="curvedConnector3">
            <a:avLst>
              <a:gd name="adj1" fmla="val 47655"/>
            </a:avLst>
          </a:prstGeom>
          <a:ln w="28575">
            <a:solidFill>
              <a:srgbClr val="0969A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4FB34753-B1DE-C08A-DFEB-10B532DC8EBC}"/>
              </a:ext>
            </a:extLst>
          </p:cNvPr>
          <p:cNvSpPr txBox="1"/>
          <p:nvPr/>
        </p:nvSpPr>
        <p:spPr>
          <a:xfrm>
            <a:off x="561663" y="812548"/>
            <a:ext cx="3600000" cy="1453457"/>
          </a:xfrm>
          <a:prstGeom prst="rect">
            <a:avLst/>
          </a:prstGeom>
          <a:solidFill>
            <a:srgbClr val="AC2752">
              <a:alpha val="20000"/>
            </a:srgbClr>
          </a:solidFill>
        </p:spPr>
        <p:txBody>
          <a:bodyPr wrap="square" lIns="72000" tIns="72000" rIns="72000" bIns="72000" rtlCol="0" anchor="t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Ensure </a:t>
            </a:r>
            <a:r>
              <a:rPr lang="en-US" sz="1600" b="1">
                <a:solidFill>
                  <a:srgbClr val="AC2752"/>
                </a:solidFill>
              </a:rPr>
              <a:t>conservation of marine biological resources </a:t>
            </a:r>
            <a:r>
              <a:rPr lang="en-US" sz="1600"/>
              <a:t>and management of fisheries.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AC2752"/>
                </a:solidFill>
              </a:rPr>
              <a:t>Achieve the goals of the Common Fisheries Policy (CFP)</a:t>
            </a:r>
            <a:endParaRPr lang="en-IE" sz="1600" b="1" err="1">
              <a:solidFill>
                <a:srgbClr val="AC2752"/>
              </a:solidFill>
            </a:endParaRPr>
          </a:p>
        </p:txBody>
      </p: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0896796D-99C5-0EB2-37E9-8959864BC8B1}"/>
              </a:ext>
            </a:extLst>
          </p:cNvPr>
          <p:cNvCxnSpPr>
            <a:cxnSpLocks/>
            <a:stCxn id="4" idx="2"/>
            <a:endCxn id="74" idx="3"/>
          </p:cNvCxnSpPr>
          <p:nvPr/>
        </p:nvCxnSpPr>
        <p:spPr>
          <a:xfrm rot="10800000">
            <a:off x="4161663" y="1539278"/>
            <a:ext cx="255056" cy="1286005"/>
          </a:xfrm>
          <a:prstGeom prst="curvedConnector3">
            <a:avLst>
              <a:gd name="adj1" fmla="val 50000"/>
            </a:avLst>
          </a:prstGeom>
          <a:ln w="28575">
            <a:solidFill>
              <a:srgbClr val="AC275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16F5224B-2A6E-5887-3188-BE6CFD9DCA8F}"/>
              </a:ext>
            </a:extLst>
          </p:cNvPr>
          <p:cNvCxnSpPr>
            <a:cxnSpLocks/>
            <a:stCxn id="6" idx="2"/>
            <a:endCxn id="3" idx="3"/>
          </p:cNvCxnSpPr>
          <p:nvPr/>
        </p:nvCxnSpPr>
        <p:spPr>
          <a:xfrm rot="10800000">
            <a:off x="4025753" y="3332323"/>
            <a:ext cx="390966" cy="727414"/>
          </a:xfrm>
          <a:prstGeom prst="curvedConnector3">
            <a:avLst>
              <a:gd name="adj1" fmla="val 50000"/>
            </a:avLst>
          </a:prstGeom>
          <a:ln w="28575">
            <a:solidFill>
              <a:srgbClr val="5AB8D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4BC62FA0-841B-3AF5-AA13-43F7C7E287A5}"/>
              </a:ext>
            </a:extLst>
          </p:cNvPr>
          <p:cNvSpPr txBox="1"/>
          <p:nvPr/>
        </p:nvSpPr>
        <p:spPr>
          <a:xfrm>
            <a:off x="8012645" y="950646"/>
            <a:ext cx="3600000" cy="1207235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square" lIns="72000" tIns="72000" rIns="72000" bIns="72000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Achieve </a:t>
            </a:r>
            <a:r>
              <a:rPr lang="en-US" sz="1600" b="1">
                <a:solidFill>
                  <a:srgbClr val="0070C0"/>
                </a:solidFill>
              </a:rPr>
              <a:t>Good environmental status (GES) of marine waters</a:t>
            </a:r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/>
              <a:t>by 2020.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70C0"/>
                </a:solidFill>
              </a:rPr>
              <a:t>Monitor and assess bathing water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24C2637-E2B7-00A4-281F-FAB37E39BCBA}"/>
              </a:ext>
            </a:extLst>
          </p:cNvPr>
          <p:cNvSpPr txBox="1"/>
          <p:nvPr/>
        </p:nvSpPr>
        <p:spPr>
          <a:xfrm>
            <a:off x="646043" y="4476656"/>
            <a:ext cx="3725259" cy="2269065"/>
          </a:xfrm>
          <a:prstGeom prst="rect">
            <a:avLst/>
          </a:prstGeom>
          <a:solidFill>
            <a:srgbClr val="47BA7E">
              <a:alpha val="20000"/>
            </a:srgbClr>
          </a:solidFill>
        </p:spPr>
        <p:txBody>
          <a:bodyPr wrap="square" lIns="72000" tIns="72000" rIns="72000" bIns="72000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457B52"/>
                </a:solidFill>
              </a:rPr>
              <a:t>Natura 2000 </a:t>
            </a:r>
            <a:r>
              <a:rPr lang="en-US" sz="1600"/>
              <a:t>network of protected sites.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457B52"/>
                </a:solidFill>
              </a:rPr>
              <a:t>Restore</a:t>
            </a:r>
            <a:r>
              <a:rPr lang="en-US" sz="1600"/>
              <a:t> at least 30% of the</a:t>
            </a:r>
            <a:r>
              <a:rPr lang="en-US" sz="1600" b="1">
                <a:solidFill>
                  <a:srgbClr val="00B050"/>
                </a:solidFill>
              </a:rPr>
              <a:t> </a:t>
            </a:r>
            <a:r>
              <a:rPr lang="en-US" sz="1600" b="1">
                <a:solidFill>
                  <a:srgbClr val="457B52"/>
                </a:solidFill>
              </a:rPr>
              <a:t>EU’s degraded sea areas </a:t>
            </a:r>
            <a:r>
              <a:rPr lang="en-US" sz="1600"/>
              <a:t>by 2030</a:t>
            </a:r>
            <a:r>
              <a:rPr lang="en-US" sz="1600">
                <a:solidFill>
                  <a:srgbClr val="457B52"/>
                </a:solidFill>
              </a:rPr>
              <a:t>, </a:t>
            </a:r>
            <a:r>
              <a:rPr lang="en-US" sz="1600" b="1">
                <a:solidFill>
                  <a:srgbClr val="457B52"/>
                </a:solidFill>
              </a:rPr>
              <a:t>all ecosystems in need of restoration </a:t>
            </a:r>
            <a:r>
              <a:rPr lang="en-US" sz="1600"/>
              <a:t>by 2050. Submit </a:t>
            </a:r>
            <a:r>
              <a:rPr lang="en-US" sz="1600" b="1">
                <a:solidFill>
                  <a:srgbClr val="457B52"/>
                </a:solidFill>
              </a:rPr>
              <a:t>National Restoration Plans </a:t>
            </a:r>
            <a:r>
              <a:rPr lang="en-US" sz="1600"/>
              <a:t>by mid-2026.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Ban certain single-use plastic items.</a:t>
            </a:r>
          </a:p>
        </p:txBody>
      </p: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DF2E9C4C-BEF6-37EA-097F-B3D836E6FE96}"/>
              </a:ext>
            </a:extLst>
          </p:cNvPr>
          <p:cNvCxnSpPr>
            <a:cxnSpLocks/>
            <a:stCxn id="9" idx="2"/>
            <a:endCxn id="84" idx="3"/>
          </p:cNvCxnSpPr>
          <p:nvPr/>
        </p:nvCxnSpPr>
        <p:spPr>
          <a:xfrm rot="10800000" flipV="1">
            <a:off x="4371302" y="4746705"/>
            <a:ext cx="1137482" cy="864484"/>
          </a:xfrm>
          <a:prstGeom prst="curvedConnector3">
            <a:avLst>
              <a:gd name="adj1" fmla="val 50000"/>
            </a:avLst>
          </a:prstGeom>
          <a:ln w="28575">
            <a:solidFill>
              <a:srgbClr val="457B5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AB07776F-CB24-C6FC-D8DB-4BF302076C67}"/>
              </a:ext>
            </a:extLst>
          </p:cNvPr>
          <p:cNvSpPr txBox="1"/>
          <p:nvPr/>
        </p:nvSpPr>
        <p:spPr>
          <a:xfrm>
            <a:off x="8211448" y="2246611"/>
            <a:ext cx="3793367" cy="1453457"/>
          </a:xfrm>
          <a:prstGeom prst="rect">
            <a:avLst/>
          </a:prstGeom>
          <a:solidFill>
            <a:srgbClr val="FEC24E">
              <a:alpha val="20000"/>
            </a:srgbClr>
          </a:solidFill>
        </p:spPr>
        <p:txBody>
          <a:bodyPr wrap="square" lIns="72000" tIns="72000" rIns="72000" bIns="72000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E99C01"/>
                </a:solidFill>
              </a:rPr>
              <a:t>Climate-neutrality in the EU </a:t>
            </a:r>
            <a:r>
              <a:rPr lang="en-US" sz="1600"/>
              <a:t>by 2050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MS cooperate on goals for </a:t>
            </a:r>
            <a:r>
              <a:rPr lang="en-US" sz="1600" b="1">
                <a:solidFill>
                  <a:srgbClr val="E99C01"/>
                </a:solidFill>
              </a:rPr>
              <a:t>offshore renewable generation to be deployed within each sea basin </a:t>
            </a:r>
            <a:r>
              <a:rPr lang="en-US" sz="1600"/>
              <a:t>by 2050</a:t>
            </a:r>
          </a:p>
        </p:txBody>
      </p: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C5B262F3-94AA-C7F9-8DFD-CE7477D2316A}"/>
              </a:ext>
            </a:extLst>
          </p:cNvPr>
          <p:cNvCxnSpPr>
            <a:cxnSpLocks/>
            <a:stCxn id="8" idx="6"/>
            <a:endCxn id="89" idx="1"/>
          </p:cNvCxnSpPr>
          <p:nvPr/>
        </p:nvCxnSpPr>
        <p:spPr>
          <a:xfrm>
            <a:off x="7775282" y="2825282"/>
            <a:ext cx="436166" cy="148058"/>
          </a:xfrm>
          <a:prstGeom prst="curvedConnector3">
            <a:avLst>
              <a:gd name="adj1" fmla="val 50000"/>
            </a:avLst>
          </a:prstGeom>
          <a:ln w="28575">
            <a:solidFill>
              <a:srgbClr val="E99C0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02FAEEEF-5CAA-B54A-7D70-1FB30F465804}"/>
              </a:ext>
            </a:extLst>
          </p:cNvPr>
          <p:cNvSpPr txBox="1"/>
          <p:nvPr/>
        </p:nvSpPr>
        <p:spPr>
          <a:xfrm>
            <a:off x="8049634" y="3779551"/>
            <a:ext cx="3955180" cy="2992339"/>
          </a:xfrm>
          <a:prstGeom prst="rect">
            <a:avLst/>
          </a:prstGeom>
          <a:solidFill>
            <a:srgbClr val="E8584B">
              <a:alpha val="20000"/>
            </a:srgbClr>
          </a:solidFill>
        </p:spPr>
        <p:txBody>
          <a:bodyPr wrap="square" lIns="72000" tIns="72000" rIns="72000" bIns="72000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rgbClr val="E8584B"/>
                </a:solidFill>
              </a:rPr>
              <a:t>Shore-side electricity supply </a:t>
            </a:r>
            <a:r>
              <a:rPr lang="en-US" sz="1500"/>
              <a:t>for certain vessels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rgbClr val="E8584B"/>
                </a:solidFill>
              </a:rPr>
              <a:t>Inventory of Hazardous Materials </a:t>
            </a:r>
            <a:r>
              <a:rPr lang="en-US" sz="1500"/>
              <a:t>- </a:t>
            </a:r>
            <a:r>
              <a:rPr lang="en-US" sz="1500" b="1">
                <a:solidFill>
                  <a:srgbClr val="E8584B"/>
                </a:solidFill>
              </a:rPr>
              <a:t>EU list of ship recycling facilities</a:t>
            </a:r>
            <a:r>
              <a:rPr lang="en-US" sz="1500"/>
              <a:t>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Maximum limits for yearly average GHG intensity of energy used by ships.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Passenger and container ships to use </a:t>
            </a:r>
            <a:r>
              <a:rPr lang="en-US" sz="1500" b="1">
                <a:solidFill>
                  <a:srgbClr val="E8584B"/>
                </a:solidFill>
              </a:rPr>
              <a:t>on-shore power supply (OPS) </a:t>
            </a:r>
            <a:r>
              <a:rPr lang="en-US" sz="1500"/>
              <a:t>or alternative zero-emission technologies.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solidFill>
                  <a:srgbClr val="E8584B"/>
                </a:solidFill>
              </a:rPr>
              <a:t>Special Emission Control Areas / </a:t>
            </a:r>
            <a:r>
              <a:rPr lang="en-US" sz="1500"/>
              <a:t>Pollution control zones</a:t>
            </a:r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6F61617F-833E-7DB4-B2BD-6DD973CA30A1}"/>
              </a:ext>
            </a:extLst>
          </p:cNvPr>
          <p:cNvCxnSpPr>
            <a:cxnSpLocks/>
            <a:stCxn id="7" idx="6"/>
            <a:endCxn id="100" idx="1"/>
          </p:cNvCxnSpPr>
          <p:nvPr/>
        </p:nvCxnSpPr>
        <p:spPr>
          <a:xfrm>
            <a:off x="7775282" y="4059737"/>
            <a:ext cx="274352" cy="1215984"/>
          </a:xfrm>
          <a:prstGeom prst="curvedConnector3">
            <a:avLst>
              <a:gd name="adj1" fmla="val 50000"/>
            </a:avLst>
          </a:prstGeom>
          <a:ln w="28575">
            <a:solidFill>
              <a:srgbClr val="E8584B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723DC26-42F9-2F9E-0963-EB280476D4EF}"/>
              </a:ext>
            </a:extLst>
          </p:cNvPr>
          <p:cNvSpPr txBox="1"/>
          <p:nvPr/>
        </p:nvSpPr>
        <p:spPr>
          <a:xfrm>
            <a:off x="425753" y="2359373"/>
            <a:ext cx="3600000" cy="1945899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txBody>
          <a:bodyPr wrap="square" lIns="72000" tIns="72000" rIns="72000" bIns="72000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B0F0"/>
                </a:solidFill>
              </a:rPr>
              <a:t>River Basin Management Plans (RBMPs) </a:t>
            </a:r>
            <a:r>
              <a:rPr lang="en-US" sz="1600"/>
              <a:t>and </a:t>
            </a:r>
            <a:r>
              <a:rPr lang="en-US" sz="1600" b="1" err="1">
                <a:solidFill>
                  <a:srgbClr val="00B0F0"/>
                </a:solidFill>
              </a:rPr>
              <a:t>Programmes</a:t>
            </a:r>
            <a:r>
              <a:rPr lang="en-US" sz="1600" b="1">
                <a:solidFill>
                  <a:srgbClr val="00B0F0"/>
                </a:solidFill>
              </a:rPr>
              <a:t> of Measures </a:t>
            </a:r>
            <a:r>
              <a:rPr lang="en-US" sz="1600"/>
              <a:t>to achieve good chemical and ecological status)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B0F0"/>
                </a:solidFill>
              </a:rPr>
              <a:t>Reduce and monitor water pollution </a:t>
            </a:r>
            <a:r>
              <a:rPr lang="en-US" sz="1600"/>
              <a:t>caused by nitrates used in agriculture</a:t>
            </a:r>
            <a:endParaRPr lang="en-IE" sz="1600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DE194CC2-8BF1-8EAF-B697-CF1EE8402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8954" y="2808551"/>
            <a:ext cx="541759" cy="497662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5C2D3488-AB69-DD25-8C7E-510910BCF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89303" y="4059739"/>
            <a:ext cx="602488" cy="397386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D370740-1524-554F-8143-B632292C57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47219" y="2780915"/>
            <a:ext cx="482960" cy="559217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2D72AF9-FCF1-C234-7EC2-4A3A8B505C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90377" y="4007886"/>
            <a:ext cx="539497" cy="52110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79AB9B1D-5C42-1634-B58F-8AA8410FCB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13257" y="2345999"/>
            <a:ext cx="386927" cy="400997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0DD3355E-D11E-B90E-9B00-59EB26FA56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80860" y="4701804"/>
            <a:ext cx="673752" cy="55517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26433C0-3728-5BE6-C339-2BE6CBED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30"/>
            <a:ext cx="11166614" cy="816904"/>
          </a:xfrm>
          <a:noFill/>
        </p:spPr>
        <p:txBody>
          <a:bodyPr/>
          <a:lstStyle/>
          <a:p>
            <a:r>
              <a:rPr lang="en-IE" noProof="0" dirty="0"/>
              <a:t>“Ocean Act” – reference targets (examples)</a:t>
            </a:r>
          </a:p>
        </p:txBody>
      </p:sp>
    </p:spTree>
    <p:extLst>
      <p:ext uri="{BB962C8B-B14F-4D97-AF65-F5344CB8AC3E}">
        <p14:creationId xmlns:p14="http://schemas.microsoft.com/office/powerpoint/2010/main" val="3907133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2BB71C6-BAD6-257F-751B-25CD46B9F6BD}"/>
              </a:ext>
            </a:extLst>
          </p:cNvPr>
          <p:cNvSpPr txBox="1"/>
          <p:nvPr/>
        </p:nvSpPr>
        <p:spPr>
          <a:xfrm>
            <a:off x="478464" y="1242019"/>
            <a:ext cx="1120671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63750" marR="0" lvl="0" indent="-2063750" defTabSz="688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Key Objective: 	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MS Coordination, transparent planning of activities, understanding of needs, gaps and overlaps, increased collaboration, EU-MS management structure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2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planning optimisation, digitalisation &amp; simplification across legal obligations, reduction of burden, identification of gaps, reduction of observing costs, etc</a:t>
            </a:r>
            <a:endParaRPr kumimoji="0" lang="en-GB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OO coordination and governance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will create the necessary foundation for a </a:t>
            </a:r>
            <a:r>
              <a:rPr kumimoji="0" lang="en-GB" sz="20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sustained and efficient European Ocean Observing System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Wingdings" panose="05000000000000000000" pitchFamily="2" charset="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create the conditions for </a:t>
            </a:r>
            <a:r>
              <a:rPr kumimoji="0" lang="en-GB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joint procurement of OO technologies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→ reduction of cost for MS, support of the EU market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the Ocean Act, in support of the overall Ocean Observation initiative, will </a:t>
            </a:r>
            <a:r>
              <a:rPr kumimoji="0" lang="en-GB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facilitate the use of the existing marine knowledge assets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(Copernicus Marine, EMODnet,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WiseMarine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) </a:t>
            </a:r>
            <a:r>
              <a:rPr kumimoji="0" lang="en-GB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for simplification &amp; reduction of burden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, while addressing the need for OO autonomy, together with the Member States.</a:t>
            </a:r>
            <a:endParaRPr kumimoji="0" lang="en-I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48C949-5955-F696-7C31-D60B61E9F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/>
          <a:lstStyle/>
          <a:p>
            <a:r>
              <a:rPr lang="en-IE" noProof="0" dirty="0"/>
              <a:t>“Ocean Act” – ocean observation</a:t>
            </a:r>
          </a:p>
        </p:txBody>
      </p:sp>
    </p:spTree>
    <p:extLst>
      <p:ext uri="{BB962C8B-B14F-4D97-AF65-F5344CB8AC3E}">
        <p14:creationId xmlns:p14="http://schemas.microsoft.com/office/powerpoint/2010/main" val="3583964595"/>
      </p:ext>
    </p:extLst>
  </p:cSld>
  <p:clrMapOvr>
    <a:masterClrMapping/>
  </p:clrMapOvr>
</p:sld>
</file>

<file path=ppt/theme/theme1.xml><?xml version="1.0" encoding="utf-8"?>
<a:theme xmlns:a="http://schemas.openxmlformats.org/drawingml/2006/main" name="colour palette new PPT">
  <a:themeElements>
    <a:clrScheme name="EC Colour Palette 2024">
      <a:dk1>
        <a:sysClr val="windowText" lastClr="000000"/>
      </a:dk1>
      <a:lt1>
        <a:sysClr val="window" lastClr="FFFFFF"/>
      </a:lt1>
      <a:dk2>
        <a:srgbClr val="003399"/>
      </a:dk2>
      <a:lt2>
        <a:srgbClr val="C6E5DF"/>
      </a:lt2>
      <a:accent1>
        <a:srgbClr val="44BA7E"/>
      </a:accent1>
      <a:accent2>
        <a:srgbClr val="000083"/>
      </a:accent2>
      <a:accent3>
        <a:srgbClr val="48038C"/>
      </a:accent3>
      <a:accent4>
        <a:srgbClr val="FF712C"/>
      </a:accent4>
      <a:accent5>
        <a:srgbClr val="FFD34E"/>
      </a:accent5>
      <a:accent6>
        <a:srgbClr val="DD0C86"/>
      </a:accent6>
      <a:hlink>
        <a:srgbClr val="003399"/>
      </a:hlink>
      <a:folHlink>
        <a:srgbClr val="003399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ur palette new PPT" id="{E6BB5664-7BDD-4A65-BCFB-018F3705D2C3}" vid="{6B9E8826-94D2-4F42-A051-4126D816BAA4}"/>
    </a:ext>
  </a:extLst>
</a:theme>
</file>

<file path=ppt/theme/theme2.xml><?xml version="1.0" encoding="utf-8"?>
<a:theme xmlns:a="http://schemas.openxmlformats.org/drawingml/2006/main" name="1_colour palette new PPT">
  <a:themeElements>
    <a:clrScheme name="EC Colour Palette 2024">
      <a:dk1>
        <a:sysClr val="windowText" lastClr="000000"/>
      </a:dk1>
      <a:lt1>
        <a:sysClr val="window" lastClr="FFFFFF"/>
      </a:lt1>
      <a:dk2>
        <a:srgbClr val="003399"/>
      </a:dk2>
      <a:lt2>
        <a:srgbClr val="C6E5DF"/>
      </a:lt2>
      <a:accent1>
        <a:srgbClr val="44BA7E"/>
      </a:accent1>
      <a:accent2>
        <a:srgbClr val="000083"/>
      </a:accent2>
      <a:accent3>
        <a:srgbClr val="48038C"/>
      </a:accent3>
      <a:accent4>
        <a:srgbClr val="FF712C"/>
      </a:accent4>
      <a:accent5>
        <a:srgbClr val="FFD34E"/>
      </a:accent5>
      <a:accent6>
        <a:srgbClr val="DD0C86"/>
      </a:accent6>
      <a:hlink>
        <a:srgbClr val="003399"/>
      </a:hlink>
      <a:folHlink>
        <a:srgbClr val="003399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amp_VI_EC_Corporate_PPT_Template_2024 2.pptx" id="{82638BCC-62B9-435A-B3D4-91B8F41A0F82}" vid="{331CF50E-8039-4F5B-9C47-F59CDFBC17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d748c3-e997-44c0-a273-cebd799d98bf">
      <Terms xmlns="http://schemas.microsoft.com/office/infopath/2007/PartnerControls"/>
    </lcf76f155ced4ddcb4097134ff3c332f>
    <TaxCatchAll xmlns="143df74d-9af4-4f98-9378-663f31c63d7c" xsi:nil="true"/>
    <Ares xmlns="143df74d-9af4-4f98-9378-663f31c63d7c">
      <Url xsi:nil="true"/>
      <Description xsi:nil="true"/>
    </Are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E0B4D7868BE6499BC692814C996D23" ma:contentTypeVersion="30" ma:contentTypeDescription="Create a new document." ma:contentTypeScope="" ma:versionID="f63eafb4cd47de3ec3249c48c28c30a8">
  <xsd:schema xmlns:xsd="http://www.w3.org/2001/XMLSchema" xmlns:xs="http://www.w3.org/2001/XMLSchema" xmlns:p="http://schemas.microsoft.com/office/2006/metadata/properties" xmlns:ns2="143df74d-9af4-4f98-9378-663f31c63d7c" xmlns:ns3="4cd748c3-e997-44c0-a273-cebd799d98bf" targetNamespace="http://schemas.microsoft.com/office/2006/metadata/properties" ma:root="true" ma:fieldsID="bbca4a449a4db75f004bb5dfe82c4429" ns2:_="" ns3:_="">
    <xsd:import namespace="143df74d-9af4-4f98-9378-663f31c63d7c"/>
    <xsd:import namespace="4cd748c3-e997-44c0-a273-cebd799d98bf"/>
    <xsd:element name="properties">
      <xsd:complexType>
        <xsd:sequence>
          <xsd:element name="documentManagement">
            <xsd:complexType>
              <xsd:all>
                <xsd:element ref="ns2:Ares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3df74d-9af4-4f98-9378-663f31c63d7c" elementFormDefault="qualified">
    <xsd:import namespace="http://schemas.microsoft.com/office/2006/documentManagement/types"/>
    <xsd:import namespace="http://schemas.microsoft.com/office/infopath/2007/PartnerControls"/>
    <xsd:element name="Ares" ma:index="8" nillable="true" ma:displayName="Ares" ma:description="To insert Ares reference and link" ma:format="Hyperlink" ma:internalName="Are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6bde0c64-e763-40ae-8609-40cb59e62bca}" ma:internalName="TaxCatchAll" ma:showField="CatchAllData" ma:web="143df74d-9af4-4f98-9378-663f31c63d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d748c3-e997-44c0-a273-cebd799d98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A2DCB3-BFED-4F85-829E-3A1A9F4EE1EF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4cd748c3-e997-44c0-a273-cebd799d98bf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43df74d-9af4-4f98-9378-663f31c63d7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2F3B215-DCD8-4B08-9205-EA8636E862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6E7C84-BC2E-4213-9119-F522DEC2AA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3df74d-9af4-4f98-9378-663f31c63d7c"/>
    <ds:schemaRef ds:uri="4cd748c3-e997-44c0-a273-cebd799d98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1186</Words>
  <Application>Microsoft Office PowerPoint</Application>
  <PresentationFormat>Widescreen</PresentationFormat>
  <Paragraphs>103</Paragraphs>
  <Slides>11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 Sans Nova</vt:lpstr>
      <vt:lpstr>Wingdings</vt:lpstr>
      <vt:lpstr>colour palette new PPT</vt:lpstr>
      <vt:lpstr>1_colour palette new PPT</vt:lpstr>
      <vt:lpstr>The European Ocean Pact</vt:lpstr>
      <vt:lpstr>PowerPoint Presentation</vt:lpstr>
      <vt:lpstr>PowerPoint Presentation</vt:lpstr>
      <vt:lpstr>Strengthened Governance Framework</vt:lpstr>
      <vt:lpstr>The European Ocean Act</vt:lpstr>
      <vt:lpstr>  “Ocean Act” - key elements (1)</vt:lpstr>
      <vt:lpstr>  “Ocean Act” - key elements (2)</vt:lpstr>
      <vt:lpstr>“Ocean Act” – reference targets (examples)</vt:lpstr>
      <vt:lpstr>“Ocean Act” – ocean observation</vt:lpstr>
      <vt:lpstr>  “Ocean Act” – tentative timeline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LEINEMANN Felix (MARE)</cp:lastModifiedBy>
  <cp:revision>62</cp:revision>
  <dcterms:created xsi:type="dcterms:W3CDTF">2019-08-09T12:06:42Z</dcterms:created>
  <dcterms:modified xsi:type="dcterms:W3CDTF">2026-03-05T09:05:48Z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2023-09-26T10:27:54Z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5f9041e0-26c3-439f-9557-91c751557f9e</vt:lpwstr>
  </property>
  <property fmtid="{D5CDD505-2E9C-101B-9397-08002B2CF9AE}" pid="8" name="MSIP_Label_6bd9ddd1-4d20-43f6-abfa-fc3c07406f94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0x010100A3E0B4D7868BE6499BC692814C996D23</vt:lpwstr>
  </property>
</Properties>
</file>