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465" r:id="rId6"/>
    <p:sldId id="368" r:id="rId7"/>
    <p:sldId id="367" r:id="rId8"/>
    <p:sldId id="451" r:id="rId9"/>
    <p:sldId id="267" r:id="rId10"/>
    <p:sldId id="259" r:id="rId11"/>
    <p:sldId id="467" r:id="rId12"/>
    <p:sldId id="260" r:id="rId13"/>
    <p:sldId id="450" r:id="rId14"/>
    <p:sldId id="388" r:id="rId15"/>
    <p:sldId id="275" r:id="rId16"/>
    <p:sldId id="456" r:id="rId17"/>
    <p:sldId id="350" r:id="rId18"/>
    <p:sldId id="366" r:id="rId19"/>
    <p:sldId id="371" r:id="rId20"/>
    <p:sldId id="386" r:id="rId21"/>
    <p:sldId id="283" r:id="rId22"/>
    <p:sldId id="369" r:id="rId23"/>
    <p:sldId id="284" r:id="rId24"/>
    <p:sldId id="277" r:id="rId25"/>
    <p:sldId id="466" r:id="rId26"/>
    <p:sldId id="460" r:id="rId27"/>
    <p:sldId id="459" r:id="rId28"/>
    <p:sldId id="464" r:id="rId29"/>
    <p:sldId id="455" r:id="rId30"/>
    <p:sldId id="462" r:id="rId31"/>
  </p:sldIdLst>
  <p:sldSz cx="18288000" cy="10287000"/>
  <p:notesSz cx="6858000" cy="9144000"/>
  <p:embeddedFontLst>
    <p:embeddedFont>
      <p:font typeface="Glacial Indifference" panose="020B0604020202020204" charset="0"/>
      <p:regular r:id="rId33"/>
    </p:embeddedFont>
    <p:embeddedFont>
      <p:font typeface="Glacial Indifference 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2D16A5-295B-4185-B207-5C90548B30A0}" v="3" dt="2026-02-25T10:11:46.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50" y="2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aria  Bellomo" userId="ceb9b8f3-8c94-4fbb-987a-9ee57870e634" providerId="ADAL" clId="{FCD88D21-D4FF-4C64-B035-079CEC1297EC}"/>
    <pc:docChg chg="modSld">
      <pc:chgData name="Ilaria  Bellomo" userId="ceb9b8f3-8c94-4fbb-987a-9ee57870e634" providerId="ADAL" clId="{FCD88D21-D4FF-4C64-B035-079CEC1297EC}" dt="2026-02-26T10:05:16.314" v="105" actId="20577"/>
      <pc:docMkLst>
        <pc:docMk/>
      </pc:docMkLst>
      <pc:sldChg chg="modSp mod">
        <pc:chgData name="Ilaria  Bellomo" userId="ceb9b8f3-8c94-4fbb-987a-9ee57870e634" providerId="ADAL" clId="{FCD88D21-D4FF-4C64-B035-079CEC1297EC}" dt="2026-02-26T10:05:16.314" v="105" actId="20577"/>
        <pc:sldMkLst>
          <pc:docMk/>
          <pc:sldMk cId="3664876757" sldId="366"/>
        </pc:sldMkLst>
        <pc:spChg chg="mod">
          <ac:chgData name="Ilaria  Bellomo" userId="ceb9b8f3-8c94-4fbb-987a-9ee57870e634" providerId="ADAL" clId="{FCD88D21-D4FF-4C64-B035-079CEC1297EC}" dt="2026-02-26T10:05:16.314" v="105" actId="20577"/>
          <ac:spMkLst>
            <pc:docMk/>
            <pc:sldMk cId="3664876757" sldId="366"/>
            <ac:spMk id="3" creationId="{BE7031A2-E461-AEC7-27F7-2517580286FF}"/>
          </ac:spMkLst>
        </pc:spChg>
      </pc:sldChg>
      <pc:sldChg chg="modSp mod">
        <pc:chgData name="Ilaria  Bellomo" userId="ceb9b8f3-8c94-4fbb-987a-9ee57870e634" providerId="ADAL" clId="{FCD88D21-D4FF-4C64-B035-079CEC1297EC}" dt="2026-02-16T10:53:37.003" v="51" actId="20577"/>
        <pc:sldMkLst>
          <pc:docMk/>
          <pc:sldMk cId="20415865" sldId="371"/>
        </pc:sldMkLst>
        <pc:spChg chg="mod">
          <ac:chgData name="Ilaria  Bellomo" userId="ceb9b8f3-8c94-4fbb-987a-9ee57870e634" providerId="ADAL" clId="{FCD88D21-D4FF-4C64-B035-079CEC1297EC}" dt="2026-02-16T10:53:37.003" v="51" actId="20577"/>
          <ac:spMkLst>
            <pc:docMk/>
            <pc:sldMk cId="20415865" sldId="371"/>
            <ac:spMk id="17" creationId="{39458745-6384-AAE4-8420-3FDA9B5F6609}"/>
          </ac:spMkLst>
        </pc:spChg>
      </pc:sldChg>
      <pc:sldChg chg="modSp mod">
        <pc:chgData name="Ilaria  Bellomo" userId="ceb9b8f3-8c94-4fbb-987a-9ee57870e634" providerId="ADAL" clId="{FCD88D21-D4FF-4C64-B035-079CEC1297EC}" dt="2026-02-16T11:25:49.501" v="54" actId="1037"/>
        <pc:sldMkLst>
          <pc:docMk/>
          <pc:sldMk cId="3644598853" sldId="386"/>
        </pc:sldMkLst>
        <pc:spChg chg="mod">
          <ac:chgData name="Ilaria  Bellomo" userId="ceb9b8f3-8c94-4fbb-987a-9ee57870e634" providerId="ADAL" clId="{FCD88D21-D4FF-4C64-B035-079CEC1297EC}" dt="2026-02-16T11:25:49.501" v="54" actId="1037"/>
          <ac:spMkLst>
            <pc:docMk/>
            <pc:sldMk cId="3644598853" sldId="386"/>
            <ac:spMk id="17" creationId="{1D932C4C-A4D4-0473-F361-7B3188660F1E}"/>
          </ac:spMkLst>
        </pc:spChg>
      </pc:sldChg>
    </pc:docChg>
  </pc:docChgLst>
  <pc:docChgLst>
    <pc:chgData name="Mo Mathies" userId="3298b1eb-1cce-4999-bf4a-6e5f0507508e" providerId="ADAL" clId="{D1C7B62A-8B5A-4629-BCC3-38F19908A17A}"/>
    <pc:docChg chg="undo custSel addSld delSld modSld sldOrd">
      <pc:chgData name="Mo Mathies" userId="3298b1eb-1cce-4999-bf4a-6e5f0507508e" providerId="ADAL" clId="{D1C7B62A-8B5A-4629-BCC3-38F19908A17A}" dt="2026-02-23T13:11:43.637" v="3664" actId="1035"/>
      <pc:docMkLst>
        <pc:docMk/>
      </pc:docMkLst>
      <pc:sldChg chg="add">
        <pc:chgData name="Mo Mathies" userId="3298b1eb-1cce-4999-bf4a-6e5f0507508e" providerId="ADAL" clId="{D1C7B62A-8B5A-4629-BCC3-38F19908A17A}" dt="2026-02-06T08:42:07.735" v="1481"/>
        <pc:sldMkLst>
          <pc:docMk/>
          <pc:sldMk cId="1467099610" sldId="259"/>
        </pc:sldMkLst>
      </pc:sldChg>
      <pc:sldChg chg="modSp mod">
        <pc:chgData name="Mo Mathies" userId="3298b1eb-1cce-4999-bf4a-6e5f0507508e" providerId="ADAL" clId="{D1C7B62A-8B5A-4629-BCC3-38F19908A17A}" dt="2026-02-06T13:33:44.161" v="2635" actId="20577"/>
        <pc:sldMkLst>
          <pc:docMk/>
          <pc:sldMk cId="0" sldId="260"/>
        </pc:sldMkLst>
        <pc:spChg chg="mod">
          <ac:chgData name="Mo Mathies" userId="3298b1eb-1cce-4999-bf4a-6e5f0507508e" providerId="ADAL" clId="{D1C7B62A-8B5A-4629-BCC3-38F19908A17A}" dt="2026-02-06T13:33:44.161" v="2635" actId="20577"/>
          <ac:spMkLst>
            <pc:docMk/>
            <pc:sldMk cId="0" sldId="260"/>
            <ac:spMk id="6" creationId="{00000000-0000-0000-0000-000000000000}"/>
          </ac:spMkLst>
        </pc:spChg>
        <pc:spChg chg="mod">
          <ac:chgData name="Mo Mathies" userId="3298b1eb-1cce-4999-bf4a-6e5f0507508e" providerId="ADAL" clId="{D1C7B62A-8B5A-4629-BCC3-38F19908A17A}" dt="2026-02-06T13:26:33.827" v="2239" actId="6549"/>
          <ac:spMkLst>
            <pc:docMk/>
            <pc:sldMk cId="0" sldId="260"/>
            <ac:spMk id="8" creationId="{00000000-0000-0000-0000-000000000000}"/>
          </ac:spMkLst>
        </pc:spChg>
      </pc:sldChg>
      <pc:sldChg chg="modSp add mod">
        <pc:chgData name="Mo Mathies" userId="3298b1eb-1cce-4999-bf4a-6e5f0507508e" providerId="ADAL" clId="{D1C7B62A-8B5A-4629-BCC3-38F19908A17A}" dt="2026-02-23T11:05:52.018" v="3415" actId="20577"/>
        <pc:sldMkLst>
          <pc:docMk/>
          <pc:sldMk cId="2966565843" sldId="267"/>
        </pc:sldMkLst>
        <pc:spChg chg="mod">
          <ac:chgData name="Mo Mathies" userId="3298b1eb-1cce-4999-bf4a-6e5f0507508e" providerId="ADAL" clId="{D1C7B62A-8B5A-4629-BCC3-38F19908A17A}" dt="2026-02-23T11:05:52.018" v="3415" actId="20577"/>
          <ac:spMkLst>
            <pc:docMk/>
            <pc:sldMk cId="2966565843" sldId="267"/>
            <ac:spMk id="8" creationId="{8863166E-8A00-5370-656C-D4FECBFCD73C}"/>
          </ac:spMkLst>
        </pc:spChg>
      </pc:sldChg>
      <pc:sldChg chg="modSp add mod">
        <pc:chgData name="Mo Mathies" userId="3298b1eb-1cce-4999-bf4a-6e5f0507508e" providerId="ADAL" clId="{D1C7B62A-8B5A-4629-BCC3-38F19908A17A}" dt="2026-02-11T08:39:27.999" v="2775" actId="1076"/>
        <pc:sldMkLst>
          <pc:docMk/>
          <pc:sldMk cId="2357815886" sldId="277"/>
        </pc:sldMkLst>
        <pc:spChg chg="mod">
          <ac:chgData name="Mo Mathies" userId="3298b1eb-1cce-4999-bf4a-6e5f0507508e" providerId="ADAL" clId="{D1C7B62A-8B5A-4629-BCC3-38F19908A17A}" dt="2026-02-06T10:56:36.835" v="1606" actId="20577"/>
          <ac:spMkLst>
            <pc:docMk/>
            <pc:sldMk cId="2357815886" sldId="277"/>
            <ac:spMk id="7" creationId="{E36F11CB-BD71-7741-BF1D-553F155CBC3E}"/>
          </ac:spMkLst>
        </pc:spChg>
        <pc:graphicFrameChg chg="mod modGraphic">
          <ac:chgData name="Mo Mathies" userId="3298b1eb-1cce-4999-bf4a-6e5f0507508e" providerId="ADAL" clId="{D1C7B62A-8B5A-4629-BCC3-38F19908A17A}" dt="2026-02-11T08:39:27.999" v="2775" actId="1076"/>
          <ac:graphicFrameMkLst>
            <pc:docMk/>
            <pc:sldMk cId="2357815886" sldId="277"/>
            <ac:graphicFrameMk id="2" creationId="{FD59A49C-A5CD-2FB4-7316-1897674F7CF9}"/>
          </ac:graphicFrameMkLst>
        </pc:graphicFrameChg>
      </pc:sldChg>
      <pc:sldChg chg="modSp mod">
        <pc:chgData name="Mo Mathies" userId="3298b1eb-1cce-4999-bf4a-6e5f0507508e" providerId="ADAL" clId="{D1C7B62A-8B5A-4629-BCC3-38F19908A17A}" dt="2026-02-12T14:38:18.409" v="3360" actId="20577"/>
        <pc:sldMkLst>
          <pc:docMk/>
          <pc:sldMk cId="114449250" sldId="284"/>
        </pc:sldMkLst>
        <pc:spChg chg="mod">
          <ac:chgData name="Mo Mathies" userId="3298b1eb-1cce-4999-bf4a-6e5f0507508e" providerId="ADAL" clId="{D1C7B62A-8B5A-4629-BCC3-38F19908A17A}" dt="2026-02-12T14:38:18.409" v="3360" actId="20577"/>
          <ac:spMkLst>
            <pc:docMk/>
            <pc:sldMk cId="114449250" sldId="284"/>
            <ac:spMk id="4" creationId="{162987E6-409E-935B-1F0B-94A0399B6991}"/>
          </ac:spMkLst>
        </pc:spChg>
      </pc:sldChg>
      <pc:sldChg chg="modSp mod">
        <pc:chgData name="Mo Mathies" userId="3298b1eb-1cce-4999-bf4a-6e5f0507508e" providerId="ADAL" clId="{D1C7B62A-8B5A-4629-BCC3-38F19908A17A}" dt="2026-02-12T14:29:06.795" v="3240" actId="20577"/>
        <pc:sldMkLst>
          <pc:docMk/>
          <pc:sldMk cId="2139626910" sldId="350"/>
        </pc:sldMkLst>
        <pc:spChg chg="mod">
          <ac:chgData name="Mo Mathies" userId="3298b1eb-1cce-4999-bf4a-6e5f0507508e" providerId="ADAL" clId="{D1C7B62A-8B5A-4629-BCC3-38F19908A17A}" dt="2026-02-12T14:29:06.795" v="3240" actId="20577"/>
          <ac:spMkLst>
            <pc:docMk/>
            <pc:sldMk cId="2139626910" sldId="350"/>
            <ac:spMk id="2" creationId="{3226FC05-F13C-11BC-5B86-F37B84347307}"/>
          </ac:spMkLst>
        </pc:spChg>
      </pc:sldChg>
      <pc:sldChg chg="modSp mod ord">
        <pc:chgData name="Mo Mathies" userId="3298b1eb-1cce-4999-bf4a-6e5f0507508e" providerId="ADAL" clId="{D1C7B62A-8B5A-4629-BCC3-38F19908A17A}" dt="2026-02-23T08:42:47.155" v="3405"/>
        <pc:sldMkLst>
          <pc:docMk/>
          <pc:sldMk cId="1230878703" sldId="369"/>
        </pc:sldMkLst>
        <pc:spChg chg="mod">
          <ac:chgData name="Mo Mathies" userId="3298b1eb-1cce-4999-bf4a-6e5f0507508e" providerId="ADAL" clId="{D1C7B62A-8B5A-4629-BCC3-38F19908A17A}" dt="2026-02-23T08:42:47.155" v="3405"/>
          <ac:spMkLst>
            <pc:docMk/>
            <pc:sldMk cId="1230878703" sldId="369"/>
            <ac:spMk id="3" creationId="{14D258B6-4606-5380-8256-3DAAE5FB686E}"/>
          </ac:spMkLst>
        </pc:spChg>
      </pc:sldChg>
      <pc:sldChg chg="modSp mod">
        <pc:chgData name="Mo Mathies" userId="3298b1eb-1cce-4999-bf4a-6e5f0507508e" providerId="ADAL" clId="{D1C7B62A-8B5A-4629-BCC3-38F19908A17A}" dt="2026-02-23T11:07:16.448" v="3510" actId="20577"/>
        <pc:sldMkLst>
          <pc:docMk/>
          <pc:sldMk cId="3689047535" sldId="388"/>
        </pc:sldMkLst>
        <pc:spChg chg="mod">
          <ac:chgData name="Mo Mathies" userId="3298b1eb-1cce-4999-bf4a-6e5f0507508e" providerId="ADAL" clId="{D1C7B62A-8B5A-4629-BCC3-38F19908A17A}" dt="2026-02-23T11:07:16.448" v="3510" actId="20577"/>
          <ac:spMkLst>
            <pc:docMk/>
            <pc:sldMk cId="3689047535" sldId="388"/>
            <ac:spMk id="4" creationId="{9C8D0950-8A97-07FD-CDDE-AD5489B2AFD6}"/>
          </ac:spMkLst>
        </pc:spChg>
      </pc:sldChg>
      <pc:sldChg chg="addSp delSp modSp mod">
        <pc:chgData name="Mo Mathies" userId="3298b1eb-1cce-4999-bf4a-6e5f0507508e" providerId="ADAL" clId="{D1C7B62A-8B5A-4629-BCC3-38F19908A17A}" dt="2026-02-23T11:06:29.066" v="3434" actId="20577"/>
        <pc:sldMkLst>
          <pc:docMk/>
          <pc:sldMk cId="1803948594" sldId="450"/>
        </pc:sldMkLst>
        <pc:spChg chg="mod">
          <ac:chgData name="Mo Mathies" userId="3298b1eb-1cce-4999-bf4a-6e5f0507508e" providerId="ADAL" clId="{D1C7B62A-8B5A-4629-BCC3-38F19908A17A}" dt="2026-02-23T11:06:29.066" v="3434" actId="20577"/>
          <ac:spMkLst>
            <pc:docMk/>
            <pc:sldMk cId="1803948594" sldId="450"/>
            <ac:spMk id="5" creationId="{00000000-0000-0000-0000-000000000000}"/>
          </ac:spMkLst>
        </pc:spChg>
      </pc:sldChg>
      <pc:sldChg chg="modSp mod">
        <pc:chgData name="Mo Mathies" userId="3298b1eb-1cce-4999-bf4a-6e5f0507508e" providerId="ADAL" clId="{D1C7B62A-8B5A-4629-BCC3-38F19908A17A}" dt="2026-02-06T11:18:03.857" v="2088" actId="14100"/>
        <pc:sldMkLst>
          <pc:docMk/>
          <pc:sldMk cId="2365612967" sldId="455"/>
        </pc:sldMkLst>
        <pc:spChg chg="mod">
          <ac:chgData name="Mo Mathies" userId="3298b1eb-1cce-4999-bf4a-6e5f0507508e" providerId="ADAL" clId="{D1C7B62A-8B5A-4629-BCC3-38F19908A17A}" dt="2026-02-06T11:18:03.857" v="2088" actId="14100"/>
          <ac:spMkLst>
            <pc:docMk/>
            <pc:sldMk cId="2365612967" sldId="455"/>
            <ac:spMk id="9" creationId="{B6CF06AA-D3CA-1E57-502B-B07AFE9500E5}"/>
          </ac:spMkLst>
        </pc:spChg>
        <pc:spChg chg="mod">
          <ac:chgData name="Mo Mathies" userId="3298b1eb-1cce-4999-bf4a-6e5f0507508e" providerId="ADAL" clId="{D1C7B62A-8B5A-4629-BCC3-38F19908A17A}" dt="2026-02-06T11:18:00.675" v="2087" actId="1076"/>
          <ac:spMkLst>
            <pc:docMk/>
            <pc:sldMk cId="2365612967" sldId="455"/>
            <ac:spMk id="10" creationId="{E4A430AA-24E1-425D-2926-A15D0797B557}"/>
          </ac:spMkLst>
        </pc:spChg>
      </pc:sldChg>
      <pc:sldChg chg="modSp mod">
        <pc:chgData name="Mo Mathies" userId="3298b1eb-1cce-4999-bf4a-6e5f0507508e" providerId="ADAL" clId="{D1C7B62A-8B5A-4629-BCC3-38F19908A17A}" dt="2026-02-23T13:11:43.637" v="3664" actId="1035"/>
        <pc:sldMkLst>
          <pc:docMk/>
          <pc:sldMk cId="955118097" sldId="456"/>
        </pc:sldMkLst>
        <pc:spChg chg="mod">
          <ac:chgData name="Mo Mathies" userId="3298b1eb-1cce-4999-bf4a-6e5f0507508e" providerId="ADAL" clId="{D1C7B62A-8B5A-4629-BCC3-38F19908A17A}" dt="2026-02-12T14:27:47.527" v="3085" actId="1076"/>
          <ac:spMkLst>
            <pc:docMk/>
            <pc:sldMk cId="955118097" sldId="456"/>
            <ac:spMk id="2" creationId="{5F0E7FDF-9F51-CBC2-B66B-AD6DFE15249D}"/>
          </ac:spMkLst>
        </pc:spChg>
        <pc:spChg chg="mod">
          <ac:chgData name="Mo Mathies" userId="3298b1eb-1cce-4999-bf4a-6e5f0507508e" providerId="ADAL" clId="{D1C7B62A-8B5A-4629-BCC3-38F19908A17A}" dt="2026-02-23T13:11:43.637" v="3664" actId="1035"/>
          <ac:spMkLst>
            <pc:docMk/>
            <pc:sldMk cId="955118097" sldId="456"/>
            <ac:spMk id="3" creationId="{AEA25D4F-3443-0DCE-4C00-CE980771BB0B}"/>
          </ac:spMkLst>
        </pc:spChg>
        <pc:spChg chg="mod">
          <ac:chgData name="Mo Mathies" userId="3298b1eb-1cce-4999-bf4a-6e5f0507508e" providerId="ADAL" clId="{D1C7B62A-8B5A-4629-BCC3-38F19908A17A}" dt="2026-02-23T13:11:43.637" v="3664" actId="1035"/>
          <ac:spMkLst>
            <pc:docMk/>
            <pc:sldMk cId="955118097" sldId="456"/>
            <ac:spMk id="6" creationId="{DD3EBCB7-1A74-007A-7C7E-90EA176E5457}"/>
          </ac:spMkLst>
        </pc:spChg>
        <pc:picChg chg="mod">
          <ac:chgData name="Mo Mathies" userId="3298b1eb-1cce-4999-bf4a-6e5f0507508e" providerId="ADAL" clId="{D1C7B62A-8B5A-4629-BCC3-38F19908A17A}" dt="2026-02-23T13:11:38.528" v="3651" actId="1035"/>
          <ac:picMkLst>
            <pc:docMk/>
            <pc:sldMk cId="955118097" sldId="456"/>
            <ac:picMk id="5" creationId="{42344E17-430A-AF89-D30A-CB6942FC41C8}"/>
          </ac:picMkLst>
        </pc:picChg>
      </pc:sldChg>
      <pc:sldChg chg="addSp modSp add mod">
        <pc:chgData name="Mo Mathies" userId="3298b1eb-1cce-4999-bf4a-6e5f0507508e" providerId="ADAL" clId="{D1C7B62A-8B5A-4629-BCC3-38F19908A17A}" dt="2026-02-09T15:23:59.138" v="2715" actId="14100"/>
        <pc:sldMkLst>
          <pc:docMk/>
          <pc:sldMk cId="2884415185" sldId="459"/>
        </pc:sldMkLst>
        <pc:spChg chg="add mod">
          <ac:chgData name="Mo Mathies" userId="3298b1eb-1cce-4999-bf4a-6e5f0507508e" providerId="ADAL" clId="{D1C7B62A-8B5A-4629-BCC3-38F19908A17A}" dt="2026-02-09T15:23:59.138" v="2715" actId="14100"/>
          <ac:spMkLst>
            <pc:docMk/>
            <pc:sldMk cId="2884415185" sldId="459"/>
            <ac:spMk id="5" creationId="{07003FBC-C98B-9383-BA5F-8F5008455E2B}"/>
          </ac:spMkLst>
        </pc:spChg>
        <pc:graphicFrameChg chg="mod modGraphic">
          <ac:chgData name="Mo Mathies" userId="3298b1eb-1cce-4999-bf4a-6e5f0507508e" providerId="ADAL" clId="{D1C7B62A-8B5A-4629-BCC3-38F19908A17A}" dt="2026-02-06T11:14:57.439" v="2067" actId="20577"/>
          <ac:graphicFrameMkLst>
            <pc:docMk/>
            <pc:sldMk cId="2884415185" sldId="459"/>
            <ac:graphicFrameMk id="2" creationId="{88F51F76-2376-294B-DEE5-EA206BEBABE1}"/>
          </ac:graphicFrameMkLst>
        </pc:graphicFrameChg>
      </pc:sldChg>
      <pc:sldChg chg="modSp add mod">
        <pc:chgData name="Mo Mathies" userId="3298b1eb-1cce-4999-bf4a-6e5f0507508e" providerId="ADAL" clId="{D1C7B62A-8B5A-4629-BCC3-38F19908A17A}" dt="2026-02-06T11:12:12.568" v="1946" actId="20577"/>
        <pc:sldMkLst>
          <pc:docMk/>
          <pc:sldMk cId="1491459604" sldId="460"/>
        </pc:sldMkLst>
        <pc:graphicFrameChg chg="mod modGraphic">
          <ac:chgData name="Mo Mathies" userId="3298b1eb-1cce-4999-bf4a-6e5f0507508e" providerId="ADAL" clId="{D1C7B62A-8B5A-4629-BCC3-38F19908A17A}" dt="2026-02-06T11:12:12.568" v="1946" actId="20577"/>
          <ac:graphicFrameMkLst>
            <pc:docMk/>
            <pc:sldMk cId="1491459604" sldId="460"/>
            <ac:graphicFrameMk id="2" creationId="{75BC3136-BB64-B62D-97E2-937DC09FFB22}"/>
          </ac:graphicFrameMkLst>
        </pc:graphicFrameChg>
      </pc:sldChg>
      <pc:sldChg chg="delSp mod ord">
        <pc:chgData name="Mo Mathies" userId="3298b1eb-1cce-4999-bf4a-6e5f0507508e" providerId="ADAL" clId="{D1C7B62A-8B5A-4629-BCC3-38F19908A17A}" dt="2026-02-06T08:42:27.593" v="1483"/>
        <pc:sldMkLst>
          <pc:docMk/>
          <pc:sldMk cId="505507445" sldId="462"/>
        </pc:sldMkLst>
      </pc:sldChg>
      <pc:sldChg chg="modSp add mod">
        <pc:chgData name="Mo Mathies" userId="3298b1eb-1cce-4999-bf4a-6e5f0507508e" providerId="ADAL" clId="{D1C7B62A-8B5A-4629-BCC3-38F19908A17A}" dt="2026-02-11T08:39:40.268" v="2777" actId="2161"/>
        <pc:sldMkLst>
          <pc:docMk/>
          <pc:sldMk cId="712352439" sldId="466"/>
        </pc:sldMkLst>
        <pc:spChg chg="mod">
          <ac:chgData name="Mo Mathies" userId="3298b1eb-1cce-4999-bf4a-6e5f0507508e" providerId="ADAL" clId="{D1C7B62A-8B5A-4629-BCC3-38F19908A17A}" dt="2026-02-06T10:56:46.010" v="1608" actId="20577"/>
          <ac:spMkLst>
            <pc:docMk/>
            <pc:sldMk cId="712352439" sldId="466"/>
            <ac:spMk id="7" creationId="{BF1E03BE-F368-74E3-58F9-DC7E256338BB}"/>
          </ac:spMkLst>
        </pc:spChg>
        <pc:graphicFrameChg chg="mod modGraphic">
          <ac:chgData name="Mo Mathies" userId="3298b1eb-1cce-4999-bf4a-6e5f0507508e" providerId="ADAL" clId="{D1C7B62A-8B5A-4629-BCC3-38F19908A17A}" dt="2026-02-11T08:39:40.268" v="2777" actId="2161"/>
          <ac:graphicFrameMkLst>
            <pc:docMk/>
            <pc:sldMk cId="712352439" sldId="466"/>
            <ac:graphicFrameMk id="2" creationId="{1FF5241E-D09D-4599-91C9-7BBB7129D5C9}"/>
          </ac:graphicFrameMkLst>
        </pc:graphicFrameChg>
      </pc:sldChg>
      <pc:sldChg chg="modSp add mod">
        <pc:chgData name="Mo Mathies" userId="3298b1eb-1cce-4999-bf4a-6e5f0507508e" providerId="ADAL" clId="{D1C7B62A-8B5A-4629-BCC3-38F19908A17A}" dt="2026-02-23T11:06:17.602" v="3425" actId="20577"/>
        <pc:sldMkLst>
          <pc:docMk/>
          <pc:sldMk cId="2797683077" sldId="467"/>
        </pc:sldMkLst>
        <pc:spChg chg="mod">
          <ac:chgData name="Mo Mathies" userId="3298b1eb-1cce-4999-bf4a-6e5f0507508e" providerId="ADAL" clId="{D1C7B62A-8B5A-4629-BCC3-38F19908A17A}" dt="2026-02-23T11:06:17.602" v="3425" actId="20577"/>
          <ac:spMkLst>
            <pc:docMk/>
            <pc:sldMk cId="2797683077" sldId="467"/>
            <ac:spMk id="8" creationId="{337BEF5A-634F-FA85-8047-5B3F8DCEA64F}"/>
          </ac:spMkLst>
        </pc:spChg>
      </pc:sldChg>
    </pc:docChg>
  </pc:docChgLst>
  <pc:docChgLst>
    <pc:chgData name="Ilaria  Bellomo" userId="ceb9b8f3-8c94-4fbb-987a-9ee57870e634" providerId="ADAL" clId="{379D8F46-5607-4880-B0F3-4E63D3CD6813}"/>
    <pc:docChg chg="custSel modSld">
      <pc:chgData name="Ilaria  Bellomo" userId="ceb9b8f3-8c94-4fbb-987a-9ee57870e634" providerId="ADAL" clId="{379D8F46-5607-4880-B0F3-4E63D3CD6813}" dt="2026-02-25T10:24:04.591" v="1531" actId="20577"/>
      <pc:docMkLst>
        <pc:docMk/>
      </pc:docMkLst>
      <pc:sldChg chg="modSp mod">
        <pc:chgData name="Ilaria  Bellomo" userId="ceb9b8f3-8c94-4fbb-987a-9ee57870e634" providerId="ADAL" clId="{379D8F46-5607-4880-B0F3-4E63D3CD6813}" dt="2026-02-20T11:30:37.640" v="1129" actId="20577"/>
        <pc:sldMkLst>
          <pc:docMk/>
          <pc:sldMk cId="478236678" sldId="275"/>
        </pc:sldMkLst>
        <pc:spChg chg="mod">
          <ac:chgData name="Ilaria  Bellomo" userId="ceb9b8f3-8c94-4fbb-987a-9ee57870e634" providerId="ADAL" clId="{379D8F46-5607-4880-B0F3-4E63D3CD6813}" dt="2026-02-20T11:30:37.640" v="1129" actId="20577"/>
          <ac:spMkLst>
            <pc:docMk/>
            <pc:sldMk cId="478236678" sldId="275"/>
            <ac:spMk id="5" creationId="{076D815E-1C43-A2DA-FD7C-E557868610BD}"/>
          </ac:spMkLst>
        </pc:spChg>
      </pc:sldChg>
      <pc:sldChg chg="modSp mod">
        <pc:chgData name="Ilaria  Bellomo" userId="ceb9b8f3-8c94-4fbb-987a-9ee57870e634" providerId="ADAL" clId="{379D8F46-5607-4880-B0F3-4E63D3CD6813}" dt="2026-02-25T10:24:04.591" v="1531" actId="20577"/>
        <pc:sldMkLst>
          <pc:docMk/>
          <pc:sldMk cId="4287044628" sldId="283"/>
        </pc:sldMkLst>
        <pc:spChg chg="mod">
          <ac:chgData name="Ilaria  Bellomo" userId="ceb9b8f3-8c94-4fbb-987a-9ee57870e634" providerId="ADAL" clId="{379D8F46-5607-4880-B0F3-4E63D3CD6813}" dt="2026-02-20T11:31:57.925" v="1198" actId="1076"/>
          <ac:spMkLst>
            <pc:docMk/>
            <pc:sldMk cId="4287044628" sldId="283"/>
            <ac:spMk id="3" creationId="{00000000-0000-0000-0000-000000000000}"/>
          </ac:spMkLst>
        </pc:spChg>
        <pc:spChg chg="mod">
          <ac:chgData name="Ilaria  Bellomo" userId="ceb9b8f3-8c94-4fbb-987a-9ee57870e634" providerId="ADAL" clId="{379D8F46-5607-4880-B0F3-4E63D3CD6813}" dt="2026-02-25T10:24:04.591" v="1531" actId="20577"/>
          <ac:spMkLst>
            <pc:docMk/>
            <pc:sldMk cId="4287044628" sldId="283"/>
            <ac:spMk id="5" creationId="{50B5706C-25AD-8606-346E-106F900428CB}"/>
          </ac:spMkLst>
        </pc:spChg>
        <pc:spChg chg="mod">
          <ac:chgData name="Ilaria  Bellomo" userId="ceb9b8f3-8c94-4fbb-987a-9ee57870e634" providerId="ADAL" clId="{379D8F46-5607-4880-B0F3-4E63D3CD6813}" dt="2026-02-20T11:32:00.757" v="1199" actId="1076"/>
          <ac:spMkLst>
            <pc:docMk/>
            <pc:sldMk cId="4287044628" sldId="283"/>
            <ac:spMk id="10" creationId="{00000000-0000-0000-0000-000000000000}"/>
          </ac:spMkLst>
        </pc:spChg>
        <pc:spChg chg="mod">
          <ac:chgData name="Ilaria  Bellomo" userId="ceb9b8f3-8c94-4fbb-987a-9ee57870e634" providerId="ADAL" clId="{379D8F46-5607-4880-B0F3-4E63D3CD6813}" dt="2026-02-20T11:32:06.313" v="1200" actId="1076"/>
          <ac:spMkLst>
            <pc:docMk/>
            <pc:sldMk cId="4287044628" sldId="283"/>
            <ac:spMk id="11" creationId="{00000000-0000-0000-0000-000000000000}"/>
          </ac:spMkLst>
        </pc:spChg>
        <pc:spChg chg="mod">
          <ac:chgData name="Ilaria  Bellomo" userId="ceb9b8f3-8c94-4fbb-987a-9ee57870e634" providerId="ADAL" clId="{379D8F46-5607-4880-B0F3-4E63D3CD6813}" dt="2026-02-20T11:32:13.726" v="1202" actId="1037"/>
          <ac:spMkLst>
            <pc:docMk/>
            <pc:sldMk cId="4287044628" sldId="283"/>
            <ac:spMk id="12" creationId="{00000000-0000-0000-0000-000000000000}"/>
          </ac:spMkLst>
        </pc:spChg>
        <pc:spChg chg="mod">
          <ac:chgData name="Ilaria  Bellomo" userId="ceb9b8f3-8c94-4fbb-987a-9ee57870e634" providerId="ADAL" clId="{379D8F46-5607-4880-B0F3-4E63D3CD6813}" dt="2026-02-20T11:33:36.226" v="1254" actId="14100"/>
          <ac:spMkLst>
            <pc:docMk/>
            <pc:sldMk cId="4287044628" sldId="283"/>
            <ac:spMk id="13" creationId="{4DEAE1D7-9C25-C7A6-477E-A9282C78043C}"/>
          </ac:spMkLst>
        </pc:spChg>
        <pc:picChg chg="mod">
          <ac:chgData name="Ilaria  Bellomo" userId="ceb9b8f3-8c94-4fbb-987a-9ee57870e634" providerId="ADAL" clId="{379D8F46-5607-4880-B0F3-4E63D3CD6813}" dt="2026-02-20T11:31:55.224" v="1197" actId="1076"/>
          <ac:picMkLst>
            <pc:docMk/>
            <pc:sldMk cId="4287044628" sldId="283"/>
            <ac:picMk id="2" creationId="{00000000-0000-0000-0000-000000000000}"/>
          </ac:picMkLst>
        </pc:picChg>
      </pc:sldChg>
      <pc:sldChg chg="addSp delSp modSp mod">
        <pc:chgData name="Ilaria  Bellomo" userId="ceb9b8f3-8c94-4fbb-987a-9ee57870e634" providerId="ADAL" clId="{379D8F46-5607-4880-B0F3-4E63D3CD6813}" dt="2026-02-05T15:28:33.396" v="1026" actId="20577"/>
        <pc:sldMkLst>
          <pc:docMk/>
          <pc:sldMk cId="3664876757" sldId="366"/>
        </pc:sldMkLst>
        <pc:spChg chg="mod">
          <ac:chgData name="Ilaria  Bellomo" userId="ceb9b8f3-8c94-4fbb-987a-9ee57870e634" providerId="ADAL" clId="{379D8F46-5607-4880-B0F3-4E63D3CD6813}" dt="2026-02-05T15:28:33.396" v="1026" actId="20577"/>
          <ac:spMkLst>
            <pc:docMk/>
            <pc:sldMk cId="3664876757" sldId="366"/>
            <ac:spMk id="3" creationId="{BE7031A2-E461-AEC7-27F7-2517580286FF}"/>
          </ac:spMkLst>
        </pc:spChg>
        <pc:spChg chg="mod">
          <ac:chgData name="Ilaria  Bellomo" userId="ceb9b8f3-8c94-4fbb-987a-9ee57870e634" providerId="ADAL" clId="{379D8F46-5607-4880-B0F3-4E63D3CD6813}" dt="2026-02-05T15:20:07.039" v="843" actId="1076"/>
          <ac:spMkLst>
            <pc:docMk/>
            <pc:sldMk cId="3664876757" sldId="366"/>
            <ac:spMk id="6" creationId="{00000000-0000-0000-0000-000000000000}"/>
          </ac:spMkLst>
        </pc:spChg>
        <pc:picChg chg="add mod modCrop">
          <ac:chgData name="Ilaria  Bellomo" userId="ceb9b8f3-8c94-4fbb-987a-9ee57870e634" providerId="ADAL" clId="{379D8F46-5607-4880-B0F3-4E63D3CD6813}" dt="2026-02-05T15:00:36.188" v="315" actId="1035"/>
          <ac:picMkLst>
            <pc:docMk/>
            <pc:sldMk cId="3664876757" sldId="366"/>
            <ac:picMk id="7" creationId="{7AB08EE9-EC28-C820-14A9-1A15ACE98B16}"/>
          </ac:picMkLst>
        </pc:picChg>
      </pc:sldChg>
      <pc:sldChg chg="modSp mod">
        <pc:chgData name="Ilaria  Bellomo" userId="ceb9b8f3-8c94-4fbb-987a-9ee57870e634" providerId="ADAL" clId="{379D8F46-5607-4880-B0F3-4E63D3CD6813}" dt="2026-02-05T15:25:02.463" v="995" actId="20577"/>
        <pc:sldMkLst>
          <pc:docMk/>
          <pc:sldMk cId="20415865" sldId="371"/>
        </pc:sldMkLst>
        <pc:spChg chg="mod">
          <ac:chgData name="Ilaria  Bellomo" userId="ceb9b8f3-8c94-4fbb-987a-9ee57870e634" providerId="ADAL" clId="{379D8F46-5607-4880-B0F3-4E63D3CD6813}" dt="2026-02-05T15:25:02.463" v="995" actId="20577"/>
          <ac:spMkLst>
            <pc:docMk/>
            <pc:sldMk cId="20415865" sldId="371"/>
            <ac:spMk id="17" creationId="{39458745-6384-AAE4-8420-3FDA9B5F6609}"/>
          </ac:spMkLst>
        </pc:spChg>
      </pc:sldChg>
      <pc:sldChg chg="modSp mod">
        <pc:chgData name="Ilaria  Bellomo" userId="ceb9b8f3-8c94-4fbb-987a-9ee57870e634" providerId="ADAL" clId="{379D8F46-5607-4880-B0F3-4E63D3CD6813}" dt="2026-02-25T10:07:33.597" v="1281" actId="13926"/>
        <pc:sldMkLst>
          <pc:docMk/>
          <pc:sldMk cId="3644598853" sldId="386"/>
        </pc:sldMkLst>
        <pc:spChg chg="mod">
          <ac:chgData name="Ilaria  Bellomo" userId="ceb9b8f3-8c94-4fbb-987a-9ee57870e634" providerId="ADAL" clId="{379D8F46-5607-4880-B0F3-4E63D3CD6813}" dt="2026-02-25T10:07:33.597" v="1281" actId="13926"/>
          <ac:spMkLst>
            <pc:docMk/>
            <pc:sldMk cId="3644598853" sldId="386"/>
            <ac:spMk id="25" creationId="{6957D2D2-0E83-2DBF-888A-9157DD4CA150}"/>
          </ac:spMkLst>
        </pc:spChg>
      </pc:sldChg>
      <pc:sldChg chg="modSp mod">
        <pc:chgData name="Ilaria  Bellomo" userId="ceb9b8f3-8c94-4fbb-987a-9ee57870e634" providerId="ADAL" clId="{379D8F46-5607-4880-B0F3-4E63D3CD6813}" dt="2026-02-05T16:40:31.312" v="1119" actId="1076"/>
        <pc:sldMkLst>
          <pc:docMk/>
          <pc:sldMk cId="2236300020" sldId="464"/>
        </pc:sldMkLst>
        <pc:spChg chg="mod">
          <ac:chgData name="Ilaria  Bellomo" userId="ceb9b8f3-8c94-4fbb-987a-9ee57870e634" providerId="ADAL" clId="{379D8F46-5607-4880-B0F3-4E63D3CD6813}" dt="2026-02-05T16:40:29.788" v="1118"/>
          <ac:spMkLst>
            <pc:docMk/>
            <pc:sldMk cId="2236300020" sldId="464"/>
            <ac:spMk id="5" creationId="{1F0CE59A-5880-6C12-7BE8-A02F0C245CF9}"/>
          </ac:spMkLst>
        </pc:spChg>
        <pc:picChg chg="mod">
          <ac:chgData name="Ilaria  Bellomo" userId="ceb9b8f3-8c94-4fbb-987a-9ee57870e634" providerId="ADAL" clId="{379D8F46-5607-4880-B0F3-4E63D3CD6813}" dt="2026-02-05T16:40:31.312" v="1119" actId="1076"/>
          <ac:picMkLst>
            <pc:docMk/>
            <pc:sldMk cId="2236300020" sldId="464"/>
            <ac:picMk id="2" creationId="{CE174DAB-7A55-CE95-BCC4-3B833AC1B17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95F6A-21E2-45B3-99FF-090FC6F80632}" type="datetimeFigureOut">
              <a:rPr lang="en-IE" smtClean="0"/>
              <a:t>26/02/2026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EC9833-C3DF-4193-A35D-95D6D3AAC971}" type="slidenum">
              <a:rPr lang="en-IE" smtClean="0"/>
              <a:t>‹#›</a:t>
            </a:fld>
            <a:endParaRPr lang="en-IE"/>
          </a:p>
        </p:txBody>
      </p:sp>
    </p:spTree>
    <p:extLst>
      <p:ext uri="{BB962C8B-B14F-4D97-AF65-F5344CB8AC3E}">
        <p14:creationId xmlns:p14="http://schemas.microsoft.com/office/powerpoint/2010/main" val="1302971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3EC9833-C3DF-4193-A35D-95D6D3AAC971}" type="slidenum">
              <a:rPr lang="en-IE" smtClean="0"/>
              <a:t>3</a:t>
            </a:fld>
            <a:endParaRPr lang="en-IE"/>
          </a:p>
        </p:txBody>
      </p:sp>
    </p:spTree>
    <p:extLst>
      <p:ext uri="{BB962C8B-B14F-4D97-AF65-F5344CB8AC3E}">
        <p14:creationId xmlns:p14="http://schemas.microsoft.com/office/powerpoint/2010/main" val="78567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3EC9833-C3DF-4193-A35D-95D6D3AAC971}" type="slidenum">
              <a:rPr lang="en-IE" smtClean="0"/>
              <a:t>4</a:t>
            </a:fld>
            <a:endParaRPr lang="en-IE"/>
          </a:p>
        </p:txBody>
      </p:sp>
    </p:spTree>
    <p:extLst>
      <p:ext uri="{BB962C8B-B14F-4D97-AF65-F5344CB8AC3E}">
        <p14:creationId xmlns:p14="http://schemas.microsoft.com/office/powerpoint/2010/main" val="4059624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4EB0B-26C9-B3E6-BB04-6FA736219F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A0E3B-73B2-ED34-5724-DD91B8D3C5A6}"/>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EED374E1-3AC5-EFA8-7833-F84B7B604D2C}"/>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3BDA3A3B-985B-0BAB-151E-D14B17876A46}"/>
              </a:ext>
            </a:extLst>
          </p:cNvPr>
          <p:cNvSpPr>
            <a:spLocks noGrp="1"/>
          </p:cNvSpPr>
          <p:nvPr>
            <p:ph type="sldNum" sz="quarter" idx="5"/>
          </p:nvPr>
        </p:nvSpPr>
        <p:spPr/>
        <p:txBody>
          <a:bodyPr/>
          <a:lstStyle/>
          <a:p>
            <a:fld id="{33EC9833-C3DF-4193-A35D-95D6D3AAC971}" type="slidenum">
              <a:rPr lang="en-IE" smtClean="0"/>
              <a:t>5</a:t>
            </a:fld>
            <a:endParaRPr lang="en-IE"/>
          </a:p>
        </p:txBody>
      </p:sp>
    </p:spTree>
    <p:extLst>
      <p:ext uri="{BB962C8B-B14F-4D97-AF65-F5344CB8AC3E}">
        <p14:creationId xmlns:p14="http://schemas.microsoft.com/office/powerpoint/2010/main" val="1691126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hyperlink" Target="https://ec.europa.eu/info/law/better-regulation/have-your-say/initiatives/14854-Fisheries-and-aquaculture-Vision-2040_en" TargetMode="Externa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hyperlink" Target="https://www.nwwac.org/publications/nwwacpelac-advice-on-sprat-in-the-english-channel-ices-divisions-7d-and-7e.5693.html" TargetMode="External"/><Relationship Id="rId3" Type="http://schemas.openxmlformats.org/officeDocument/2006/relationships/image" Target="../media/image20.png"/><Relationship Id="rId7" Type="http://schemas.openxmlformats.org/officeDocument/2006/relationships/hyperlink" Target="https://www.nwwac.org/publications/nwwacpelac-advice-on-the-impact-of-offshore-renewable-energy-developments-on-commercial-fisheries.5597.html" TargetMode="External"/><Relationship Id="rId12" Type="http://schemas.openxmlformats.org/officeDocument/2006/relationships/hyperlink" Target="https://www.nwwac.org/publications/nwwac-advice-on-the-commission-delegated-regulation-of-2782025-related-to-control-regulation-and-on-boarding-ladder-safety-and-material-standards-provisions.5911.html"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www.nwwac.org/publications/joint-nwwac-pelac-and-nsac-advice-on-the-implementation-of-the-eu-fisheries-control-regulation.5582.html" TargetMode="External"/><Relationship Id="rId11" Type="http://schemas.openxmlformats.org/officeDocument/2006/relationships/hyperlink" Target="https://www.nwwac.ie/publications/joint-ac-recommendations-to-enhance-the-role-and-functioning-of-the-eu-advisory-councils.5795.html" TargetMode="External"/><Relationship Id="rId5" Type="http://schemas.openxmlformats.org/officeDocument/2006/relationships/hyperlink" Target="https://www.nwwac.org/publications/nwwac-advice-addressing-choke-risk-in-nww-after-exemptions.5247.html" TargetMode="External"/><Relationship Id="rId10" Type="http://schemas.openxmlformats.org/officeDocument/2006/relationships/hyperlink" Target="https://www.nwwac.org/publications/nsacnwwac-advice-on-stecf-work-on-the-social-data-in-fisheries.5782.html" TargetMode="External"/><Relationship Id="rId4" Type="http://schemas.openxmlformats.org/officeDocument/2006/relationships/hyperlink" Target="https://www.nwwac.org/publications/joint-acs-recommendation-on-deep-sea-mining-and-its-impact-on-fisheries.5135.html" TargetMode="External"/><Relationship Id="rId9" Type="http://schemas.openxmlformats.org/officeDocument/2006/relationships/hyperlink" Target="https://www.nwwac.org/publications/nwwac-advice-on-the-vision-for-agriculture-and-food-2040-and-the-proposed-vision-for-fisheries-and-aquaculture-2040.5716.html"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nwwac.org/publications/nwwac-letter-to-the-nww-msg-%e2%80%9camendment-to-the-technical-measures-regulation-for-reopening-the-channel-scallop-stock-recovery-area-on-the-first-monday-after-15-october.6139.html" TargetMode="External"/><Relationship Id="rId3" Type="http://schemas.openxmlformats.org/officeDocument/2006/relationships/image" Target="../media/image20.png"/><Relationship Id="rId7" Type="http://schemas.openxmlformats.org/officeDocument/2006/relationships/hyperlink" Target="https://www.nwwac.org/publications/nwwac-response-european-ocean-act-call-for-evidence.6088.html"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www.nwwac.org/publications/joint-nwwacnsac-advice-on-the-european-commission-%e2%80%9cstudy-supporting-the-evaluation-of-the-landing-obligation%e2%80%9d.6026.html" TargetMode="External"/><Relationship Id="rId5" Type="http://schemas.openxmlformats.org/officeDocument/2006/relationships/hyperlink" Target="https://www.nwwac.org/publications/nwwac-advice-on-strengthening-the-role-of-the-advisory-councils-in-developing-technical-and-remedial-measures.6023.html" TargetMode="External"/><Relationship Id="rId4" Type="http://schemas.openxmlformats.org/officeDocument/2006/relationships/hyperlink" Target="https://www.nwwac.org/publications/joint-acs-letter-towards-improved-consultation-with-advisory-councils-and-stakeholders-on-control-regulation.5945.html" TargetMode="External"/><Relationship Id="rId9" Type="http://schemas.openxmlformats.org/officeDocument/2006/relationships/hyperlink" Target="https://www.nwwac.org/publications/nwwac-advice-on-the-marine-strategy-framework-directive-call-for-evidence-in-the-north-western-waters-nww.6142.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www.nwwac.org/publications/nwwac-advice-on-the-vision-for-agriculture-and-food-2040-and-the-proposed-vision-for-fisheries-and-aquaculture-2040.5716.html"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www.nwwac.org/publications/nwwacpelac-advice-on-sprat-in-the-english-channel-ices-divisions-7d-and-7e.5693.html" TargetMode="External"/><Relationship Id="rId5" Type="http://schemas.openxmlformats.org/officeDocument/2006/relationships/hyperlink" Target="https://www.nwwac.org/publications/nwwacpelac-advice-on-the-impact-of-offshore-renewable-energy-developments-on-commercial-fisheries.5597.html" TargetMode="External"/><Relationship Id="rId4" Type="http://schemas.openxmlformats.org/officeDocument/2006/relationships/hyperlink" Target="https://www.nwwac.org/publications/joint-nwwac-pelac-and-nsac-advice-on-the-implementation-of-the-eu-fisheries-control-regulation.5582.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www.nwwac.org/publications/nwwac-advice-on-strengthening-the-role-of-the-advisory-councils-in-developing-technical-and-remedial-measures.6023.html" TargetMode="External"/><Relationship Id="rId5" Type="http://schemas.openxmlformats.org/officeDocument/2006/relationships/hyperlink" Target="https://www.nwwac.org/publications/joint-acs-letter-towards-improved-consultation-with-advisory-councils-and-stakeholders-on-control-regulation.5945.html" TargetMode="External"/><Relationship Id="rId4" Type="http://schemas.openxmlformats.org/officeDocument/2006/relationships/hyperlink" Target="https://www.nwwac.org/publications/nsacnwwac-advice-on-stecf-work-on-the-social-data-in-fisheries.5782.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hyperlink" Target="https://eur05.safelinks.protection.outlook.com/?url=https%3A%2F%2Fforms.gle%2Fwzxkm9fDg2QXKV1eA&amp;data=05%7C02%7Cilaria.bellomo%40nwwac.ie%7C9e35e99e0c744f3361f408de6490c0c2%7C140f3fd987b6473fb97572089c7c9eb5%7C0%7C0%7C639058770079633664%7CUnknown%7CTWFpbGZsb3d8eyJFbXB0eU1hcGkiOnRydWUsIlYiOiIwLjAuMDAwMCIsIlAiOiJXaW4zMiIsIkFOIjoiTWFpbCIsIldUIjoyfQ%3D%3D%7C0%7C%7C%7C&amp;sdata=7%2FKY%2BYa0LijnqDGjkNBjohxZF64RtzUAtgvi2a9fJ7M%3D&amp;reserved=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931" y="32809"/>
            <a:ext cx="18288000" cy="10287000"/>
          </a:xfrm>
          <a:prstGeom prst="rect">
            <a:avLst/>
          </a:prstGeom>
          <a:solidFill>
            <a:srgbClr val="F9F9F9"/>
          </a:solidFill>
        </p:spPr>
        <p:txBody>
          <a:bodyPr/>
          <a:lstStyle/>
          <a:p>
            <a:endParaRPr lang="en-IE"/>
          </a:p>
        </p:txBody>
      </p:sp>
      <p:pic>
        <p:nvPicPr>
          <p:cNvPr id="3" name="Picture 3"/>
          <p:cNvPicPr>
            <a:picLocks noChangeAspect="1"/>
          </p:cNvPicPr>
          <p:nvPr/>
        </p:nvPicPr>
        <p:blipFill>
          <a:blip r:embed="rId2"/>
          <a:srcRect/>
          <a:stretch>
            <a:fillRect/>
          </a:stretch>
        </p:blipFill>
        <p:spPr>
          <a:xfrm>
            <a:off x="5740517" y="2355442"/>
            <a:ext cx="6473624" cy="2120112"/>
          </a:xfrm>
          <a:prstGeom prst="rect">
            <a:avLst/>
          </a:prstGeom>
        </p:spPr>
      </p:pic>
      <p:sp>
        <p:nvSpPr>
          <p:cNvPr id="4" name="AutoShape 4"/>
          <p:cNvSpPr/>
          <p:nvPr/>
        </p:nvSpPr>
        <p:spPr>
          <a:xfrm>
            <a:off x="7931" y="9143783"/>
            <a:ext cx="18288000" cy="1174856"/>
          </a:xfrm>
          <a:prstGeom prst="rect">
            <a:avLst/>
          </a:prstGeom>
          <a:solidFill>
            <a:srgbClr val="0F3661"/>
          </a:solidFill>
        </p:spPr>
        <p:txBody>
          <a:bodyPr/>
          <a:lstStyle/>
          <a:p>
            <a:endParaRPr lang="en-IE"/>
          </a:p>
        </p:txBody>
      </p:sp>
      <p:sp>
        <p:nvSpPr>
          <p:cNvPr id="5" name="AutoShape 5"/>
          <p:cNvSpPr/>
          <p:nvPr/>
        </p:nvSpPr>
        <p:spPr>
          <a:xfrm rot="4342">
            <a:off x="5373628" y="4887448"/>
            <a:ext cx="7540739" cy="0"/>
          </a:xfrm>
          <a:prstGeom prst="line">
            <a:avLst/>
          </a:prstGeom>
          <a:ln w="19050" cap="rnd">
            <a:solidFill>
              <a:srgbClr val="004D88"/>
            </a:solidFill>
            <a:prstDash val="solid"/>
            <a:headEnd type="none" w="sm" len="sm"/>
            <a:tailEnd type="none" w="sm" len="sm"/>
          </a:ln>
        </p:spPr>
        <p:txBody>
          <a:bodyPr/>
          <a:lstStyle/>
          <a:p>
            <a:endParaRPr lang="en-IE"/>
          </a:p>
        </p:txBody>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18241" y="9682021"/>
            <a:ext cx="166433" cy="166433"/>
          </a:xfrm>
          <a:prstGeom prst="rect">
            <a:avLst/>
          </a:prstGeom>
        </p:spPr>
      </p:pic>
      <p:sp>
        <p:nvSpPr>
          <p:cNvPr id="7" name="AutoShape 7"/>
          <p:cNvSpPr/>
          <p:nvPr/>
        </p:nvSpPr>
        <p:spPr>
          <a:xfrm>
            <a:off x="8977329" y="6572722"/>
            <a:ext cx="333341" cy="0"/>
          </a:xfrm>
          <a:prstGeom prst="line">
            <a:avLst/>
          </a:prstGeom>
          <a:ln w="19050" cap="rnd">
            <a:solidFill>
              <a:srgbClr val="004D88"/>
            </a:solidFill>
            <a:prstDash val="solid"/>
            <a:headEnd type="none" w="sm" len="sm"/>
            <a:tailEnd type="none" w="sm" len="sm"/>
          </a:ln>
        </p:spPr>
        <p:txBody>
          <a:bodyPr/>
          <a:lstStyle/>
          <a:p>
            <a:endParaRPr lang="en-IE"/>
          </a:p>
        </p:txBody>
      </p:sp>
      <p:sp>
        <p:nvSpPr>
          <p:cNvPr id="8" name="TextBox 8"/>
          <p:cNvSpPr txBox="1"/>
          <p:nvPr/>
        </p:nvSpPr>
        <p:spPr>
          <a:xfrm>
            <a:off x="8116949" y="9486467"/>
            <a:ext cx="2054102" cy="361986"/>
          </a:xfrm>
          <a:prstGeom prst="rect">
            <a:avLst/>
          </a:prstGeom>
        </p:spPr>
        <p:txBody>
          <a:bodyPr lIns="0" tIns="0" rIns="0" bIns="0" rtlCol="0" anchor="t">
            <a:spAutoFit/>
          </a:bodyPr>
          <a:lstStyle/>
          <a:p>
            <a:pPr algn="ctr">
              <a:lnSpc>
                <a:spcPts val="2998"/>
              </a:lnSpc>
            </a:pPr>
            <a:r>
              <a:rPr lang="en-US" sz="1999">
                <a:solidFill>
                  <a:srgbClr val="FFFFFF"/>
                </a:solidFill>
                <a:latin typeface="Glacial Indifference"/>
              </a:rPr>
              <a:t>www.nwwac.org</a:t>
            </a:r>
          </a:p>
        </p:txBody>
      </p:sp>
      <p:sp>
        <p:nvSpPr>
          <p:cNvPr id="9" name="TextBox 9"/>
          <p:cNvSpPr txBox="1"/>
          <p:nvPr/>
        </p:nvSpPr>
        <p:spPr>
          <a:xfrm>
            <a:off x="3724468" y="5332147"/>
            <a:ext cx="10839058" cy="795089"/>
          </a:xfrm>
          <a:prstGeom prst="rect">
            <a:avLst/>
          </a:prstGeom>
        </p:spPr>
        <p:txBody>
          <a:bodyPr lIns="0" tIns="0" rIns="0" bIns="0" rtlCol="0" anchor="t">
            <a:spAutoFit/>
          </a:bodyPr>
          <a:lstStyle/>
          <a:p>
            <a:pPr algn="ctr">
              <a:lnSpc>
                <a:spcPts val="6239"/>
              </a:lnSpc>
            </a:pPr>
            <a:r>
              <a:rPr lang="en-US" sz="5199">
                <a:solidFill>
                  <a:srgbClr val="0F3661"/>
                </a:solidFill>
                <a:latin typeface="Futura 1 Bold"/>
              </a:rPr>
              <a:t>HORIZONTAL WORKING GROUP</a:t>
            </a:r>
          </a:p>
        </p:txBody>
      </p:sp>
      <p:sp>
        <p:nvSpPr>
          <p:cNvPr id="11" name="TextBox 11"/>
          <p:cNvSpPr txBox="1"/>
          <p:nvPr/>
        </p:nvSpPr>
        <p:spPr>
          <a:xfrm>
            <a:off x="7228111" y="6787376"/>
            <a:ext cx="3831771" cy="461665"/>
          </a:xfrm>
          <a:prstGeom prst="rect">
            <a:avLst/>
          </a:prstGeom>
        </p:spPr>
        <p:txBody>
          <a:bodyPr wrap="square" lIns="0" tIns="0" rIns="0" bIns="0" rtlCol="0" anchor="t">
            <a:spAutoFit/>
          </a:bodyPr>
          <a:lstStyle/>
          <a:p>
            <a:pPr algn="ctr">
              <a:lnSpc>
                <a:spcPts val="3598"/>
              </a:lnSpc>
            </a:pPr>
            <a:r>
              <a:rPr lang="en-US" sz="3200">
                <a:solidFill>
                  <a:srgbClr val="69ACDF"/>
                </a:solidFill>
                <a:latin typeface="Glacial Indifference"/>
              </a:rPr>
              <a:t>05 March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6916827" y="9636405"/>
            <a:ext cx="1030183" cy="403059"/>
          </a:xfrm>
          <a:prstGeom prst="rect">
            <a:avLst/>
          </a:prstGeom>
        </p:spPr>
      </p:pic>
      <p:sp>
        <p:nvSpPr>
          <p:cNvPr id="5" name="TextBox 5"/>
          <p:cNvSpPr txBox="1"/>
          <p:nvPr/>
        </p:nvSpPr>
        <p:spPr>
          <a:xfrm>
            <a:off x="1061358" y="2303895"/>
            <a:ext cx="15741169" cy="6774290"/>
          </a:xfrm>
          <a:prstGeom prst="rect">
            <a:avLst/>
          </a:prstGeom>
        </p:spPr>
        <p:txBody>
          <a:bodyPr wrap="square" lIns="0" tIns="0" rIns="0" bIns="0" rtlCol="0" anchor="t">
            <a:spAutoFit/>
          </a:bodyPr>
          <a:lstStyle/>
          <a:p>
            <a:pPr marL="457200" indent="-457200">
              <a:lnSpc>
                <a:spcPts val="3898"/>
              </a:lnSpc>
              <a:spcAft>
                <a:spcPts val="600"/>
              </a:spcAft>
              <a:buFont typeface="Arial" panose="020B0604020202020204" pitchFamily="34" charset="0"/>
              <a:buChar char="•"/>
            </a:pPr>
            <a:r>
              <a:rPr lang="en-US" sz="2800" dirty="0">
                <a:solidFill>
                  <a:srgbClr val="0F3661"/>
                </a:solidFill>
                <a:latin typeface="Glacial Indifference"/>
              </a:rPr>
              <a:t>Established between PelAC, NWWAC, NSAC, LDAC and CCRUP</a:t>
            </a:r>
          </a:p>
          <a:p>
            <a:pPr marL="457200" indent="-457200">
              <a:lnSpc>
                <a:spcPts val="3898"/>
              </a:lnSpc>
              <a:buFont typeface="Arial" panose="020B0604020202020204" pitchFamily="34" charset="0"/>
              <a:buChar char="•"/>
            </a:pPr>
            <a:r>
              <a:rPr lang="en-US" sz="2800" dirty="0">
                <a:solidFill>
                  <a:srgbClr val="0F3661"/>
                </a:solidFill>
                <a:latin typeface="Glacial Indifference"/>
              </a:rPr>
              <a:t>1 meeting in Year 21:</a:t>
            </a:r>
          </a:p>
          <a:p>
            <a:pPr lvl="1">
              <a:lnSpc>
                <a:spcPts val="3898"/>
              </a:lnSpc>
            </a:pPr>
            <a:r>
              <a:rPr lang="en-US" sz="2800" dirty="0">
                <a:solidFill>
                  <a:srgbClr val="0F3661"/>
                </a:solidFill>
                <a:latin typeface="Glacial Indifference"/>
              </a:rPr>
              <a:t>	21 October 2025 chaired by the NWWAC	</a:t>
            </a:r>
          </a:p>
          <a:p>
            <a:pPr marL="457200" indent="-457200">
              <a:lnSpc>
                <a:spcPts val="3898"/>
              </a:lnSpc>
              <a:spcAft>
                <a:spcPts val="600"/>
              </a:spcAft>
              <a:buFont typeface="Arial" panose="020B0604020202020204" pitchFamily="34" charset="0"/>
              <a:buChar char="•"/>
            </a:pPr>
            <a:r>
              <a:rPr lang="en-US" sz="2800" dirty="0">
                <a:solidFill>
                  <a:srgbClr val="0F3661"/>
                </a:solidFill>
                <a:latin typeface="Glacial Indifference"/>
              </a:rPr>
              <a:t>Commission attendance and updates (confidential)</a:t>
            </a:r>
          </a:p>
          <a:p>
            <a:pPr marL="457200" indent="-457200">
              <a:lnSpc>
                <a:spcPts val="3898"/>
              </a:lnSpc>
              <a:spcAft>
                <a:spcPts val="600"/>
              </a:spcAft>
              <a:buFont typeface="Arial" panose="020B0604020202020204" pitchFamily="34" charset="0"/>
              <a:buChar char="•"/>
            </a:pPr>
            <a:r>
              <a:rPr lang="en-US" sz="2800" dirty="0">
                <a:solidFill>
                  <a:srgbClr val="0F3661"/>
                </a:solidFill>
                <a:latin typeface="Glacial Indifference"/>
              </a:rPr>
              <a:t>SCF decision from 19 June 2025 </a:t>
            </a:r>
          </a:p>
          <a:p>
            <a:pPr marL="457200" indent="-457200">
              <a:lnSpc>
                <a:spcPts val="3898"/>
              </a:lnSpc>
              <a:spcAft>
                <a:spcPts val="600"/>
              </a:spcAft>
              <a:buFont typeface="Arial" panose="020B0604020202020204" pitchFamily="34" charset="0"/>
              <a:buChar char="•"/>
            </a:pPr>
            <a:r>
              <a:rPr lang="en-US" sz="2800" dirty="0">
                <a:solidFill>
                  <a:srgbClr val="0F3661"/>
                </a:solidFill>
                <a:latin typeface="Glacial Indifference"/>
              </a:rPr>
              <a:t>Topics at SCF:</a:t>
            </a:r>
          </a:p>
          <a:p>
            <a:pPr marL="914400" lvl="1" indent="-457200">
              <a:lnSpc>
                <a:spcPts val="3898"/>
              </a:lnSpc>
              <a:buFont typeface="Calibri" panose="020F0502020204030204" pitchFamily="34" charset="0"/>
              <a:buChar char="‐"/>
            </a:pPr>
            <a:r>
              <a:rPr lang="en-IE" sz="2800" dirty="0">
                <a:solidFill>
                  <a:srgbClr val="0F3661"/>
                </a:solidFill>
                <a:latin typeface="Glacial Indifference"/>
              </a:rPr>
              <a:t>Marine Protected Areas (MPAs)</a:t>
            </a:r>
          </a:p>
          <a:p>
            <a:pPr marL="914400" lvl="1" indent="-457200">
              <a:lnSpc>
                <a:spcPts val="3898"/>
              </a:lnSpc>
              <a:buFont typeface="Calibri" panose="020F0502020204030204" pitchFamily="34" charset="0"/>
              <a:buChar char="‐"/>
            </a:pPr>
            <a:r>
              <a:rPr lang="en-IE" sz="2800" dirty="0">
                <a:solidFill>
                  <a:srgbClr val="0F3661"/>
                </a:solidFill>
                <a:latin typeface="Glacial Indifference"/>
              </a:rPr>
              <a:t>Fisheries Management and Conservation: MAPs with focus on Celtic Sea; Measures for recreational activity on Pollock, skates &amp; rays management, sea bass, brown crab</a:t>
            </a:r>
          </a:p>
          <a:p>
            <a:pPr marL="914400" lvl="1" indent="-457200">
              <a:lnSpc>
                <a:spcPts val="3898"/>
              </a:lnSpc>
              <a:buFont typeface="Calibri" panose="020F0502020204030204" pitchFamily="34" charset="0"/>
              <a:buChar char="‐"/>
            </a:pPr>
            <a:r>
              <a:rPr lang="en-IE" sz="2800" dirty="0">
                <a:solidFill>
                  <a:srgbClr val="0F3661"/>
                </a:solidFill>
                <a:latin typeface="Glacial Indifference"/>
              </a:rPr>
              <a:t>REM measures in UK waters</a:t>
            </a:r>
          </a:p>
          <a:p>
            <a:pPr marL="914400" lvl="1" indent="-457200">
              <a:lnSpc>
                <a:spcPts val="3898"/>
              </a:lnSpc>
              <a:buFont typeface="Calibri" panose="020F0502020204030204" pitchFamily="34" charset="0"/>
              <a:buChar char="‐"/>
            </a:pPr>
            <a:r>
              <a:rPr lang="en-IE" sz="2800" dirty="0">
                <a:solidFill>
                  <a:srgbClr val="0F3661"/>
                </a:solidFill>
                <a:latin typeface="Glacial Indifference"/>
              </a:rPr>
              <a:t>multi-year strategy for King scallop </a:t>
            </a:r>
          </a:p>
          <a:p>
            <a:pPr marL="457200" indent="-457200">
              <a:lnSpc>
                <a:spcPts val="3898"/>
              </a:lnSpc>
              <a:buFont typeface="Arial" panose="020B0604020202020204" pitchFamily="34" charset="0"/>
              <a:buChar char="•"/>
            </a:pPr>
            <a:r>
              <a:rPr lang="en-US" sz="2800" dirty="0">
                <a:solidFill>
                  <a:srgbClr val="0F3661"/>
                </a:solidFill>
                <a:latin typeface="Glacial Indifference"/>
              </a:rPr>
              <a:t>Next meeting: 13 March (online) organised by the NSAC</a:t>
            </a:r>
          </a:p>
          <a:p>
            <a:pPr lvl="1">
              <a:lnSpc>
                <a:spcPts val="3898"/>
              </a:lnSpc>
            </a:pPr>
            <a:endParaRPr lang="en-IE" sz="2800" dirty="0">
              <a:solidFill>
                <a:srgbClr val="0F3661"/>
              </a:solidFill>
              <a:latin typeface="Glacial Indifference"/>
            </a:endParaRPr>
          </a:p>
        </p:txBody>
      </p:sp>
      <p:sp>
        <p:nvSpPr>
          <p:cNvPr id="6" name="TextBox 6"/>
          <p:cNvSpPr txBox="1"/>
          <p:nvPr/>
        </p:nvSpPr>
        <p:spPr>
          <a:xfrm>
            <a:off x="1338044" y="915248"/>
            <a:ext cx="7805956" cy="795089"/>
          </a:xfrm>
          <a:prstGeom prst="rect">
            <a:avLst/>
          </a:prstGeom>
        </p:spPr>
        <p:txBody>
          <a:bodyPr wrap="square" lIns="0" tIns="0" rIns="0" bIns="0" rtlCol="0" anchor="t">
            <a:spAutoFit/>
          </a:bodyPr>
          <a:lstStyle/>
          <a:p>
            <a:pPr>
              <a:lnSpc>
                <a:spcPts val="6239"/>
              </a:lnSpc>
            </a:pPr>
            <a:r>
              <a:rPr lang="en-US" sz="5199">
                <a:solidFill>
                  <a:srgbClr val="0F3661"/>
                </a:solidFill>
                <a:latin typeface="Futura 1 Bold"/>
              </a:rPr>
              <a:t>Inter-AC Brexit Forum</a:t>
            </a:r>
          </a:p>
        </p:txBody>
      </p:sp>
      <p:sp>
        <p:nvSpPr>
          <p:cNvPr id="8" name="TextBox 8"/>
          <p:cNvSpPr txBox="1"/>
          <p:nvPr/>
        </p:nvSpPr>
        <p:spPr>
          <a:xfrm>
            <a:off x="12956854" y="9657893"/>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6" name="AutoShape 16"/>
          <p:cNvSpPr/>
          <p:nvPr/>
        </p:nvSpPr>
        <p:spPr>
          <a:xfrm>
            <a:off x="3965" y="0"/>
            <a:ext cx="378194" cy="1614447"/>
          </a:xfrm>
          <a:prstGeom prst="rect">
            <a:avLst/>
          </a:prstGeom>
          <a:solidFill>
            <a:srgbClr val="FFDA00"/>
          </a:solidFill>
        </p:spPr>
        <p:txBody>
          <a:bodyPr/>
          <a:lstStyle/>
          <a:p>
            <a:endParaRPr lang="en-IE"/>
          </a:p>
        </p:txBody>
      </p:sp>
      <p:sp>
        <p:nvSpPr>
          <p:cNvPr id="17" name="AutoShape 17"/>
          <p:cNvSpPr/>
          <p:nvPr/>
        </p:nvSpPr>
        <p:spPr>
          <a:xfrm>
            <a:off x="0" y="1614447"/>
            <a:ext cx="378194" cy="950002"/>
          </a:xfrm>
          <a:prstGeom prst="rect">
            <a:avLst/>
          </a:prstGeom>
          <a:solidFill>
            <a:srgbClr val="0F3661"/>
          </a:solidFill>
        </p:spPr>
        <p:txBody>
          <a:bodyPr/>
          <a:lstStyle/>
          <a:p>
            <a:endParaRPr lang="en-IE"/>
          </a:p>
        </p:txBody>
      </p:sp>
      <p:sp>
        <p:nvSpPr>
          <p:cNvPr id="18" name="AutoShape 18"/>
          <p:cNvSpPr/>
          <p:nvPr/>
        </p:nvSpPr>
        <p:spPr>
          <a:xfrm>
            <a:off x="0" y="2564449"/>
            <a:ext cx="378194" cy="8123273"/>
          </a:xfrm>
          <a:prstGeom prst="rect">
            <a:avLst/>
          </a:prstGeom>
          <a:solidFill>
            <a:srgbClr val="69ACDF"/>
          </a:solidFill>
        </p:spPr>
        <p:txBody>
          <a:bodyPr/>
          <a:lstStyle/>
          <a:p>
            <a:endParaRPr lang="en-IE"/>
          </a:p>
        </p:txBody>
      </p:sp>
    </p:spTree>
    <p:extLst>
      <p:ext uri="{BB962C8B-B14F-4D97-AF65-F5344CB8AC3E}">
        <p14:creationId xmlns:p14="http://schemas.microsoft.com/office/powerpoint/2010/main" val="1803948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364FB-89DA-DF0B-5A08-CD2B5CF54F82}"/>
            </a:ext>
          </a:extLst>
        </p:cNvPr>
        <p:cNvGrpSpPr/>
        <p:nvPr/>
      </p:nvGrpSpPr>
      <p:grpSpPr>
        <a:xfrm>
          <a:off x="0" y="0"/>
          <a:ext cx="0" cy="0"/>
          <a:chOff x="0" y="0"/>
          <a:chExt cx="0" cy="0"/>
        </a:xfrm>
      </p:grpSpPr>
      <p:pic>
        <p:nvPicPr>
          <p:cNvPr id="16" name="Picture 15" descr="A clear blue sky with no clouds&#10;&#10;AI-generated content may be incorrect.">
            <a:extLst>
              <a:ext uri="{FF2B5EF4-FFF2-40B4-BE49-F238E27FC236}">
                <a16:creationId xmlns:a16="http://schemas.microsoft.com/office/drawing/2014/main" id="{D1A3FE87-9151-2197-73BD-0C1929D29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34" y="-60123"/>
            <a:ext cx="4280970" cy="10347123"/>
          </a:xfrm>
          <a:prstGeom prst="rect">
            <a:avLst/>
          </a:prstGeom>
        </p:spPr>
      </p:pic>
      <p:pic>
        <p:nvPicPr>
          <p:cNvPr id="2" name="Picture 2">
            <a:extLst>
              <a:ext uri="{FF2B5EF4-FFF2-40B4-BE49-F238E27FC236}">
                <a16:creationId xmlns:a16="http://schemas.microsoft.com/office/drawing/2014/main" id="{1AF0FDB3-8C51-95E2-5794-49871990392E}"/>
              </a:ext>
            </a:extLst>
          </p:cNvPr>
          <p:cNvPicPr>
            <a:picLocks noChangeAspect="1"/>
          </p:cNvPicPr>
          <p:nvPr/>
        </p:nvPicPr>
        <p:blipFill>
          <a:blip r:embed="rId3"/>
          <a:srcRect t="17665" b="17665"/>
          <a:stretch>
            <a:fillRect/>
          </a:stretch>
        </p:blipFill>
        <p:spPr>
          <a:xfrm>
            <a:off x="17066892" y="404165"/>
            <a:ext cx="1030183" cy="403059"/>
          </a:xfrm>
          <a:prstGeom prst="rect">
            <a:avLst/>
          </a:prstGeom>
        </p:spPr>
      </p:pic>
      <p:pic>
        <p:nvPicPr>
          <p:cNvPr id="5" name="Picture 5">
            <a:extLst>
              <a:ext uri="{FF2B5EF4-FFF2-40B4-BE49-F238E27FC236}">
                <a16:creationId xmlns:a16="http://schemas.microsoft.com/office/drawing/2014/main" id="{1B2753C8-3E54-F9D6-BC43-5EECBE7180E8}"/>
              </a:ext>
            </a:extLst>
          </p:cNvPr>
          <p:cNvPicPr>
            <a:picLocks noChangeAspect="1"/>
          </p:cNvPicPr>
          <p:nvPr/>
        </p:nvPicPr>
        <p:blipFill>
          <a:blip r:embed="rId4"/>
          <a:srcRect/>
          <a:stretch>
            <a:fillRect/>
          </a:stretch>
        </p:blipFill>
        <p:spPr>
          <a:xfrm>
            <a:off x="17066892" y="9548891"/>
            <a:ext cx="1030183" cy="403059"/>
          </a:xfrm>
          <a:prstGeom prst="rect">
            <a:avLst/>
          </a:prstGeom>
        </p:spPr>
      </p:pic>
      <p:sp>
        <p:nvSpPr>
          <p:cNvPr id="11" name="TextBox 11">
            <a:extLst>
              <a:ext uri="{FF2B5EF4-FFF2-40B4-BE49-F238E27FC236}">
                <a16:creationId xmlns:a16="http://schemas.microsoft.com/office/drawing/2014/main" id="{9ACC3280-647B-421D-F781-F0669E60F485}"/>
              </a:ext>
            </a:extLst>
          </p:cNvPr>
          <p:cNvSpPr txBox="1"/>
          <p:nvPr/>
        </p:nvSpPr>
        <p:spPr>
          <a:xfrm>
            <a:off x="13106919" y="9570379"/>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2" name="AutoShape 12">
            <a:extLst>
              <a:ext uri="{FF2B5EF4-FFF2-40B4-BE49-F238E27FC236}">
                <a16:creationId xmlns:a16="http://schemas.microsoft.com/office/drawing/2014/main" id="{9F19B219-6C23-EB3C-3907-5DA3F9716F20}"/>
              </a:ext>
            </a:extLst>
          </p:cNvPr>
          <p:cNvSpPr/>
          <p:nvPr/>
        </p:nvSpPr>
        <p:spPr>
          <a:xfrm>
            <a:off x="3386141" y="0"/>
            <a:ext cx="378194" cy="1614447"/>
          </a:xfrm>
          <a:prstGeom prst="rect">
            <a:avLst/>
          </a:prstGeom>
          <a:solidFill>
            <a:srgbClr val="FFDA00"/>
          </a:solidFill>
        </p:spPr>
        <p:txBody>
          <a:bodyPr/>
          <a:lstStyle/>
          <a:p>
            <a:endParaRPr lang="en-IE"/>
          </a:p>
        </p:txBody>
      </p:sp>
      <p:sp>
        <p:nvSpPr>
          <p:cNvPr id="13" name="AutoShape 13">
            <a:extLst>
              <a:ext uri="{FF2B5EF4-FFF2-40B4-BE49-F238E27FC236}">
                <a16:creationId xmlns:a16="http://schemas.microsoft.com/office/drawing/2014/main" id="{C2369328-11EF-00F7-2DC6-35A481A1D13A}"/>
              </a:ext>
            </a:extLst>
          </p:cNvPr>
          <p:cNvSpPr/>
          <p:nvPr/>
        </p:nvSpPr>
        <p:spPr>
          <a:xfrm>
            <a:off x="3386141" y="1614447"/>
            <a:ext cx="378194" cy="950002"/>
          </a:xfrm>
          <a:prstGeom prst="rect">
            <a:avLst/>
          </a:prstGeom>
          <a:solidFill>
            <a:srgbClr val="0F3661"/>
          </a:solidFill>
        </p:spPr>
        <p:txBody>
          <a:bodyPr/>
          <a:lstStyle/>
          <a:p>
            <a:endParaRPr lang="en-IE"/>
          </a:p>
        </p:txBody>
      </p:sp>
      <p:sp>
        <p:nvSpPr>
          <p:cNvPr id="14" name="AutoShape 14">
            <a:extLst>
              <a:ext uri="{FF2B5EF4-FFF2-40B4-BE49-F238E27FC236}">
                <a16:creationId xmlns:a16="http://schemas.microsoft.com/office/drawing/2014/main" id="{82B34E16-3371-44C0-02FB-C5D04267B3BE}"/>
              </a:ext>
            </a:extLst>
          </p:cNvPr>
          <p:cNvSpPr/>
          <p:nvPr/>
        </p:nvSpPr>
        <p:spPr>
          <a:xfrm>
            <a:off x="3764336" y="2564449"/>
            <a:ext cx="378194" cy="8123273"/>
          </a:xfrm>
          <a:prstGeom prst="rect">
            <a:avLst/>
          </a:prstGeom>
          <a:solidFill>
            <a:srgbClr val="69ACDF"/>
          </a:solidFill>
        </p:spPr>
        <p:txBody>
          <a:bodyPr/>
          <a:lstStyle/>
          <a:p>
            <a:endParaRPr lang="en-IE"/>
          </a:p>
        </p:txBody>
      </p:sp>
      <p:sp>
        <p:nvSpPr>
          <p:cNvPr id="3" name="TextBox 9">
            <a:extLst>
              <a:ext uri="{FF2B5EF4-FFF2-40B4-BE49-F238E27FC236}">
                <a16:creationId xmlns:a16="http://schemas.microsoft.com/office/drawing/2014/main" id="{70DD5530-B9CE-A444-A95B-3255B57FBB1C}"/>
              </a:ext>
            </a:extLst>
          </p:cNvPr>
          <p:cNvSpPr txBox="1"/>
          <p:nvPr/>
        </p:nvSpPr>
        <p:spPr>
          <a:xfrm>
            <a:off x="5128429" y="1224282"/>
            <a:ext cx="9321530" cy="795089"/>
          </a:xfrm>
          <a:prstGeom prst="rect">
            <a:avLst/>
          </a:prstGeom>
        </p:spPr>
        <p:txBody>
          <a:bodyPr lIns="0" tIns="0" rIns="0" bIns="0" rtlCol="0" anchor="t">
            <a:spAutoFit/>
          </a:bodyPr>
          <a:lstStyle/>
          <a:p>
            <a:pPr>
              <a:lnSpc>
                <a:spcPts val="6239"/>
              </a:lnSpc>
            </a:pPr>
            <a:r>
              <a:rPr lang="en-US" sz="5199">
                <a:solidFill>
                  <a:srgbClr val="0F3661"/>
                </a:solidFill>
                <a:latin typeface="Futura 1 Bold"/>
              </a:rPr>
              <a:t>CFP</a:t>
            </a:r>
          </a:p>
        </p:txBody>
      </p:sp>
      <p:sp>
        <p:nvSpPr>
          <p:cNvPr id="4" name="TextBox 5">
            <a:extLst>
              <a:ext uri="{FF2B5EF4-FFF2-40B4-BE49-F238E27FC236}">
                <a16:creationId xmlns:a16="http://schemas.microsoft.com/office/drawing/2014/main" id="{9C8D0950-8A97-07FD-CDDE-AD5489B2AFD6}"/>
              </a:ext>
            </a:extLst>
          </p:cNvPr>
          <p:cNvSpPr txBox="1"/>
          <p:nvPr/>
        </p:nvSpPr>
        <p:spPr>
          <a:xfrm>
            <a:off x="5242150" y="2508283"/>
            <a:ext cx="10753025" cy="3844001"/>
          </a:xfrm>
          <a:prstGeom prst="rect">
            <a:avLst/>
          </a:prstGeom>
        </p:spPr>
        <p:txBody>
          <a:bodyPr wrap="square" lIns="0" tIns="0" rIns="0" bIns="0" rtlCol="0" anchor="t">
            <a:spAutoFit/>
          </a:bodyPr>
          <a:lstStyle/>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Chair Alexandra Philippe</a:t>
            </a: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Vice-Chair Manu </a:t>
            </a:r>
            <a:r>
              <a:rPr lang="en-US" sz="2599" dirty="0" err="1">
                <a:solidFill>
                  <a:srgbClr val="0F3661"/>
                </a:solidFill>
                <a:latin typeface="Glacial Indifference"/>
              </a:rPr>
              <a:t>Kelberine</a:t>
            </a:r>
            <a:endParaRPr lang="en-US" sz="2599" dirty="0">
              <a:solidFill>
                <a:srgbClr val="0F3661"/>
              </a:solidFill>
              <a:latin typeface="Glacial Indifference"/>
            </a:endParaRP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Last meeting: 26 March 2025</a:t>
            </a:r>
          </a:p>
          <a:p>
            <a:pPr marL="457200" indent="-457200">
              <a:lnSpc>
                <a:spcPts val="3898"/>
              </a:lnSpc>
              <a:spcAft>
                <a:spcPts val="600"/>
              </a:spcAft>
              <a:buFont typeface="Arial" panose="020B0604020202020204" pitchFamily="34" charset="0"/>
              <a:buChar char="•"/>
            </a:pPr>
            <a:r>
              <a:rPr lang="en-IE" sz="2599" dirty="0">
                <a:solidFill>
                  <a:srgbClr val="0F3661"/>
                </a:solidFill>
                <a:latin typeface="Glacial Indifference"/>
              </a:rPr>
              <a:t>NWWAC response - European Ocean Act: Call for evidence, submitted 03 February – no response expected</a:t>
            </a:r>
          </a:p>
          <a:p>
            <a:pPr marL="457200" indent="-457200">
              <a:lnSpc>
                <a:spcPts val="3898"/>
              </a:lnSpc>
              <a:spcAft>
                <a:spcPts val="600"/>
              </a:spcAft>
              <a:buFont typeface="Arial" panose="020B0604020202020204" pitchFamily="34" charset="0"/>
              <a:buChar char="•"/>
            </a:pPr>
            <a:r>
              <a:rPr lang="en-IE" sz="2599" dirty="0">
                <a:solidFill>
                  <a:srgbClr val="0F3661"/>
                </a:solidFill>
                <a:latin typeface="Glacial Indifference"/>
              </a:rPr>
              <a:t>Proposed NWWAC advice: Vision 2040 call for evidence (</a:t>
            </a:r>
            <a:r>
              <a:rPr lang="en-IE" sz="2599" dirty="0">
                <a:solidFill>
                  <a:srgbClr val="0F3661"/>
                </a:solidFill>
                <a:latin typeface="Glacial Indifference"/>
                <a:hlinkClick r:id="rId5"/>
              </a:rPr>
              <a:t>link</a:t>
            </a:r>
            <a:r>
              <a:rPr lang="en-IE" sz="2599" dirty="0">
                <a:solidFill>
                  <a:srgbClr val="0F3661"/>
                </a:solidFill>
                <a:latin typeface="Glacial Indifference"/>
              </a:rPr>
              <a:t>)</a:t>
            </a:r>
            <a:endParaRPr lang="en-US" sz="2599" dirty="0">
              <a:solidFill>
                <a:srgbClr val="0F3661"/>
              </a:solidFill>
              <a:latin typeface="Glacial Indifference"/>
            </a:endParaRP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Next meeting: tba</a:t>
            </a:r>
          </a:p>
        </p:txBody>
      </p:sp>
    </p:spTree>
    <p:extLst>
      <p:ext uri="{BB962C8B-B14F-4D97-AF65-F5344CB8AC3E}">
        <p14:creationId xmlns:p14="http://schemas.microsoft.com/office/powerpoint/2010/main" val="3689047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3D58308-93B9-1AD2-19CC-71580AE866F7}"/>
              </a:ext>
            </a:extLst>
          </p:cNvPr>
          <p:cNvPicPr>
            <a:picLocks noChangeAspect="1"/>
          </p:cNvPicPr>
          <p:nvPr/>
        </p:nvPicPr>
        <p:blipFill>
          <a:blip r:embed="rId2"/>
          <a:srcRect/>
          <a:stretch>
            <a:fillRect/>
          </a:stretch>
        </p:blipFill>
        <p:spPr>
          <a:xfrm>
            <a:off x="20297" y="957350"/>
            <a:ext cx="18267703" cy="10287000"/>
          </a:xfrm>
          <a:prstGeom prst="rect">
            <a:avLst/>
          </a:prstGeom>
        </p:spPr>
      </p:pic>
      <p:pic>
        <p:nvPicPr>
          <p:cNvPr id="4" name="Picture 4"/>
          <p:cNvPicPr>
            <a:picLocks noChangeAspect="1"/>
          </p:cNvPicPr>
          <p:nvPr/>
        </p:nvPicPr>
        <p:blipFill>
          <a:blip r:embed="rId3"/>
          <a:srcRect/>
          <a:stretch>
            <a:fillRect/>
          </a:stretch>
        </p:blipFill>
        <p:spPr>
          <a:xfrm>
            <a:off x="16916827" y="9636405"/>
            <a:ext cx="1030183" cy="403059"/>
          </a:xfrm>
          <a:prstGeom prst="rect">
            <a:avLst/>
          </a:prstGeom>
        </p:spPr>
      </p:pic>
      <p:sp>
        <p:nvSpPr>
          <p:cNvPr id="6" name="TextBox 6"/>
          <p:cNvSpPr txBox="1"/>
          <p:nvPr/>
        </p:nvSpPr>
        <p:spPr>
          <a:xfrm>
            <a:off x="2438400" y="1017352"/>
            <a:ext cx="9321530" cy="795089"/>
          </a:xfrm>
          <a:prstGeom prst="rect">
            <a:avLst/>
          </a:prstGeom>
        </p:spPr>
        <p:txBody>
          <a:bodyPr lIns="0" tIns="0" rIns="0" bIns="0" rtlCol="0" anchor="t">
            <a:spAutoFit/>
          </a:bodyPr>
          <a:lstStyle/>
          <a:p>
            <a:pPr>
              <a:lnSpc>
                <a:spcPts val="6239"/>
              </a:lnSpc>
            </a:pPr>
            <a:r>
              <a:rPr lang="en-US" sz="5199">
                <a:solidFill>
                  <a:srgbClr val="0F3661"/>
                </a:solidFill>
                <a:latin typeface="Futura 1 Bold"/>
              </a:rPr>
              <a:t>Landing Obligation</a:t>
            </a:r>
          </a:p>
        </p:txBody>
      </p:sp>
      <p:sp>
        <p:nvSpPr>
          <p:cNvPr id="8" name="TextBox 8"/>
          <p:cNvSpPr txBox="1"/>
          <p:nvPr/>
        </p:nvSpPr>
        <p:spPr>
          <a:xfrm>
            <a:off x="12956854" y="9657893"/>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6" name="AutoShape 16"/>
          <p:cNvSpPr/>
          <p:nvPr/>
        </p:nvSpPr>
        <p:spPr>
          <a:xfrm>
            <a:off x="3965" y="0"/>
            <a:ext cx="378194" cy="1614447"/>
          </a:xfrm>
          <a:prstGeom prst="rect">
            <a:avLst/>
          </a:prstGeom>
          <a:solidFill>
            <a:srgbClr val="FFDA00"/>
          </a:solidFill>
        </p:spPr>
        <p:txBody>
          <a:bodyPr/>
          <a:lstStyle/>
          <a:p>
            <a:endParaRPr lang="en-IE"/>
          </a:p>
        </p:txBody>
      </p:sp>
      <p:sp>
        <p:nvSpPr>
          <p:cNvPr id="17" name="AutoShape 17"/>
          <p:cNvSpPr/>
          <p:nvPr/>
        </p:nvSpPr>
        <p:spPr>
          <a:xfrm>
            <a:off x="-16042" y="1614447"/>
            <a:ext cx="378194" cy="950002"/>
          </a:xfrm>
          <a:prstGeom prst="rect">
            <a:avLst/>
          </a:prstGeom>
          <a:solidFill>
            <a:srgbClr val="0F3661"/>
          </a:solidFill>
        </p:spPr>
        <p:txBody>
          <a:bodyPr/>
          <a:lstStyle/>
          <a:p>
            <a:endParaRPr lang="en-IE"/>
          </a:p>
        </p:txBody>
      </p:sp>
      <p:sp>
        <p:nvSpPr>
          <p:cNvPr id="18" name="AutoShape 18"/>
          <p:cNvSpPr/>
          <p:nvPr/>
        </p:nvSpPr>
        <p:spPr>
          <a:xfrm>
            <a:off x="-7876" y="2564449"/>
            <a:ext cx="378194" cy="8529774"/>
          </a:xfrm>
          <a:prstGeom prst="rect">
            <a:avLst/>
          </a:prstGeom>
          <a:solidFill>
            <a:srgbClr val="69ACDF"/>
          </a:solidFill>
        </p:spPr>
        <p:txBody>
          <a:bodyPr/>
          <a:lstStyle/>
          <a:p>
            <a:endParaRPr lang="en-IE"/>
          </a:p>
        </p:txBody>
      </p:sp>
      <p:sp>
        <p:nvSpPr>
          <p:cNvPr id="10" name="TextBox 5">
            <a:extLst>
              <a:ext uri="{FF2B5EF4-FFF2-40B4-BE49-F238E27FC236}">
                <a16:creationId xmlns:a16="http://schemas.microsoft.com/office/drawing/2014/main" id="{7A644A7B-9520-6870-FCAE-F9A0ED4B5A43}"/>
              </a:ext>
            </a:extLst>
          </p:cNvPr>
          <p:cNvSpPr txBox="1"/>
          <p:nvPr/>
        </p:nvSpPr>
        <p:spPr>
          <a:xfrm>
            <a:off x="2438400" y="2216053"/>
            <a:ext cx="11620500" cy="1035540"/>
          </a:xfrm>
          <a:prstGeom prst="rect">
            <a:avLst/>
          </a:prstGeom>
        </p:spPr>
        <p:txBody>
          <a:bodyPr wrap="square" lIns="0" tIns="0" rIns="0" bIns="0" rtlCol="0" anchor="t">
            <a:spAutoFit/>
          </a:bodyPr>
          <a:lstStyle/>
          <a:p>
            <a:pPr marL="457200" indent="-457200">
              <a:lnSpc>
                <a:spcPts val="3898"/>
              </a:lnSpc>
              <a:spcAft>
                <a:spcPts val="600"/>
              </a:spcAft>
              <a:buFont typeface="Arial" panose="020B0604020202020204" pitchFamily="34" charset="0"/>
              <a:buChar char="•"/>
            </a:pPr>
            <a:endParaRPr lang="en-US" sz="2599">
              <a:solidFill>
                <a:srgbClr val="0F3661"/>
              </a:solidFill>
              <a:latin typeface="Glacial Indifference"/>
            </a:endParaRPr>
          </a:p>
          <a:p>
            <a:pPr marL="457200" indent="-457200">
              <a:lnSpc>
                <a:spcPts val="3898"/>
              </a:lnSpc>
              <a:buFont typeface="Arial" panose="020B0604020202020204" pitchFamily="34" charset="0"/>
              <a:buChar char="•"/>
            </a:pPr>
            <a:endParaRPr lang="en-US" sz="2599">
              <a:solidFill>
                <a:srgbClr val="0F3661"/>
              </a:solidFill>
              <a:latin typeface="Glacial Indifference"/>
            </a:endParaRPr>
          </a:p>
        </p:txBody>
      </p:sp>
      <p:sp>
        <p:nvSpPr>
          <p:cNvPr id="5" name="TextBox 5">
            <a:extLst>
              <a:ext uri="{FF2B5EF4-FFF2-40B4-BE49-F238E27FC236}">
                <a16:creationId xmlns:a16="http://schemas.microsoft.com/office/drawing/2014/main" id="{076D815E-1C43-A2DA-FD7C-E557868610BD}"/>
              </a:ext>
            </a:extLst>
          </p:cNvPr>
          <p:cNvSpPr txBox="1"/>
          <p:nvPr/>
        </p:nvSpPr>
        <p:spPr>
          <a:xfrm>
            <a:off x="2438400" y="2216053"/>
            <a:ext cx="13188287" cy="5498300"/>
          </a:xfrm>
          <a:prstGeom prst="rect">
            <a:avLst/>
          </a:prstGeom>
        </p:spPr>
        <p:txBody>
          <a:bodyPr wrap="square" lIns="0" tIns="0" rIns="0" bIns="0" rtlCol="0" anchor="t">
            <a:spAutoFit/>
          </a:bodyPr>
          <a:lstStyle/>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Chair Emiel Brouckaert</a:t>
            </a: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Last meeting 26 November 2025</a:t>
            </a:r>
          </a:p>
          <a:p>
            <a:pPr marL="457200" indent="-457200">
              <a:lnSpc>
                <a:spcPts val="3898"/>
              </a:lnSpc>
              <a:spcAft>
                <a:spcPts val="600"/>
              </a:spcAft>
              <a:buFont typeface="Arial" panose="020B0604020202020204" pitchFamily="34" charset="0"/>
              <a:buChar char="•"/>
            </a:pPr>
            <a:endParaRPr lang="en-US" sz="2599" dirty="0">
              <a:solidFill>
                <a:srgbClr val="0F3661"/>
              </a:solidFill>
              <a:latin typeface="Glacial Indifference"/>
            </a:endParaRP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NWWAC advice </a:t>
            </a:r>
            <a:r>
              <a:rPr lang="en-IE" sz="2599" dirty="0">
                <a:solidFill>
                  <a:srgbClr val="0F3661"/>
                </a:solidFill>
                <a:latin typeface="Glacial Indifference"/>
              </a:rPr>
              <a:t>on Commission Communication COM(2025) 296 and on ICES latest advice submitted 29 August 2025</a:t>
            </a:r>
          </a:p>
          <a:p>
            <a:pPr marL="457200" indent="-457200">
              <a:lnSpc>
                <a:spcPts val="3898"/>
              </a:lnSpc>
              <a:spcAft>
                <a:spcPts val="600"/>
              </a:spcAft>
              <a:buFont typeface="Arial" panose="020B0604020202020204" pitchFamily="34" charset="0"/>
              <a:buChar char="•"/>
            </a:pPr>
            <a:r>
              <a:rPr lang="en-IE" sz="2599" dirty="0">
                <a:solidFill>
                  <a:srgbClr val="0F3661"/>
                </a:solidFill>
                <a:latin typeface="Glacial Indifference"/>
              </a:rPr>
              <a:t>Joint NWWAC/NSAC advice on the European Commission “Study supporting the evaluation of the landing obligation”, response received</a:t>
            </a:r>
          </a:p>
          <a:p>
            <a:pPr marL="457200" indent="-457200">
              <a:lnSpc>
                <a:spcPts val="3898"/>
              </a:lnSpc>
              <a:spcAft>
                <a:spcPts val="600"/>
              </a:spcAft>
              <a:buFont typeface="Arial" panose="020B0604020202020204" pitchFamily="34" charset="0"/>
              <a:buChar char="•"/>
            </a:pPr>
            <a:endParaRPr lang="en-US" sz="2599" dirty="0">
              <a:solidFill>
                <a:srgbClr val="0F3661"/>
              </a:solidFill>
              <a:latin typeface="Glacial Indifference"/>
            </a:endParaRP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Next task:</a:t>
            </a:r>
          </a:p>
          <a:p>
            <a:pPr marL="914400" lvl="1" indent="-457200">
              <a:lnSpc>
                <a:spcPts val="3898"/>
              </a:lnSpc>
              <a:spcAft>
                <a:spcPts val="600"/>
              </a:spcAft>
              <a:buFont typeface="Arial" panose="020B0604020202020204" pitchFamily="34" charset="0"/>
              <a:buChar char="•"/>
            </a:pPr>
            <a:r>
              <a:rPr lang="en-IE" sz="2599" dirty="0">
                <a:solidFill>
                  <a:srgbClr val="0F3661"/>
                </a:solidFill>
                <a:latin typeface="Glacial Indifference"/>
              </a:rPr>
              <a:t>Development of annual NWWAC choke advice</a:t>
            </a:r>
            <a:endParaRPr lang="en-US" sz="2599" dirty="0">
              <a:solidFill>
                <a:srgbClr val="0F3661"/>
              </a:solidFill>
              <a:latin typeface="Glacial Indifference"/>
            </a:endParaRPr>
          </a:p>
        </p:txBody>
      </p:sp>
    </p:spTree>
    <p:extLst>
      <p:ext uri="{BB962C8B-B14F-4D97-AF65-F5344CB8AC3E}">
        <p14:creationId xmlns:p14="http://schemas.microsoft.com/office/powerpoint/2010/main" val="478236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EFDE1-B901-C11A-3718-9B17E916EAD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5F0E7FDF-9F51-CBC2-B66B-AD6DFE15249D}"/>
              </a:ext>
            </a:extLst>
          </p:cNvPr>
          <p:cNvSpPr/>
          <p:nvPr/>
        </p:nvSpPr>
        <p:spPr>
          <a:xfrm>
            <a:off x="9339045" y="0"/>
            <a:ext cx="8948955" cy="10287000"/>
          </a:xfrm>
          <a:prstGeom prst="rect">
            <a:avLst/>
          </a:prstGeom>
          <a:solidFill>
            <a:schemeClr val="bg1"/>
          </a:solidFill>
        </p:spPr>
        <p:txBody>
          <a:bodyPr/>
          <a:lstStyle/>
          <a:p>
            <a:endParaRPr lang="en-IE"/>
          </a:p>
        </p:txBody>
      </p:sp>
      <p:pic>
        <p:nvPicPr>
          <p:cNvPr id="4" name="Picture 4">
            <a:extLst>
              <a:ext uri="{FF2B5EF4-FFF2-40B4-BE49-F238E27FC236}">
                <a16:creationId xmlns:a16="http://schemas.microsoft.com/office/drawing/2014/main" id="{1F59CDEB-CAA7-1072-8FCA-7E9FDCB9373D}"/>
              </a:ext>
            </a:extLst>
          </p:cNvPr>
          <p:cNvPicPr>
            <a:picLocks noChangeAspect="1"/>
          </p:cNvPicPr>
          <p:nvPr/>
        </p:nvPicPr>
        <p:blipFill>
          <a:blip r:embed="rId2"/>
          <a:srcRect/>
          <a:stretch>
            <a:fillRect/>
          </a:stretch>
        </p:blipFill>
        <p:spPr>
          <a:xfrm>
            <a:off x="16916827" y="9636405"/>
            <a:ext cx="1030183" cy="403059"/>
          </a:xfrm>
          <a:prstGeom prst="rect">
            <a:avLst/>
          </a:prstGeom>
        </p:spPr>
      </p:pic>
      <p:sp>
        <p:nvSpPr>
          <p:cNvPr id="6" name="TextBox 6">
            <a:extLst>
              <a:ext uri="{FF2B5EF4-FFF2-40B4-BE49-F238E27FC236}">
                <a16:creationId xmlns:a16="http://schemas.microsoft.com/office/drawing/2014/main" id="{DD3EBCB7-1A74-007A-7C7E-90EA176E5457}"/>
              </a:ext>
            </a:extLst>
          </p:cNvPr>
          <p:cNvSpPr txBox="1"/>
          <p:nvPr/>
        </p:nvSpPr>
        <p:spPr>
          <a:xfrm>
            <a:off x="1164242" y="4518017"/>
            <a:ext cx="9321530" cy="795089"/>
          </a:xfrm>
          <a:prstGeom prst="rect">
            <a:avLst/>
          </a:prstGeom>
        </p:spPr>
        <p:txBody>
          <a:bodyPr lIns="0" tIns="0" rIns="0" bIns="0" rtlCol="0" anchor="t">
            <a:spAutoFit/>
          </a:bodyPr>
          <a:lstStyle/>
          <a:p>
            <a:pPr>
              <a:lnSpc>
                <a:spcPts val="6239"/>
              </a:lnSpc>
            </a:pPr>
            <a:r>
              <a:rPr lang="en-US" sz="5199" dirty="0">
                <a:solidFill>
                  <a:srgbClr val="0F3661"/>
                </a:solidFill>
                <a:latin typeface="Futura 1 Bold"/>
              </a:rPr>
              <a:t>Climate &amp; Environment</a:t>
            </a:r>
          </a:p>
        </p:txBody>
      </p:sp>
      <p:sp>
        <p:nvSpPr>
          <p:cNvPr id="8" name="TextBox 8">
            <a:extLst>
              <a:ext uri="{FF2B5EF4-FFF2-40B4-BE49-F238E27FC236}">
                <a16:creationId xmlns:a16="http://schemas.microsoft.com/office/drawing/2014/main" id="{3CEF711B-0854-C533-539F-2460B94AA3B3}"/>
              </a:ext>
            </a:extLst>
          </p:cNvPr>
          <p:cNvSpPr txBox="1"/>
          <p:nvPr/>
        </p:nvSpPr>
        <p:spPr>
          <a:xfrm>
            <a:off x="12956854" y="9657893"/>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6" name="AutoShape 16">
            <a:extLst>
              <a:ext uri="{FF2B5EF4-FFF2-40B4-BE49-F238E27FC236}">
                <a16:creationId xmlns:a16="http://schemas.microsoft.com/office/drawing/2014/main" id="{E82ED15E-50DC-153B-9C69-604AF5225B3B}"/>
              </a:ext>
            </a:extLst>
          </p:cNvPr>
          <p:cNvSpPr/>
          <p:nvPr/>
        </p:nvSpPr>
        <p:spPr>
          <a:xfrm>
            <a:off x="3965" y="0"/>
            <a:ext cx="378194" cy="1614447"/>
          </a:xfrm>
          <a:prstGeom prst="rect">
            <a:avLst/>
          </a:prstGeom>
          <a:solidFill>
            <a:srgbClr val="FFDA00"/>
          </a:solidFill>
        </p:spPr>
        <p:txBody>
          <a:bodyPr/>
          <a:lstStyle/>
          <a:p>
            <a:endParaRPr lang="en-IE"/>
          </a:p>
        </p:txBody>
      </p:sp>
      <p:sp>
        <p:nvSpPr>
          <p:cNvPr id="17" name="AutoShape 17">
            <a:extLst>
              <a:ext uri="{FF2B5EF4-FFF2-40B4-BE49-F238E27FC236}">
                <a16:creationId xmlns:a16="http://schemas.microsoft.com/office/drawing/2014/main" id="{5CCBBA03-8E17-41AC-EB30-CD7D8F4CC113}"/>
              </a:ext>
            </a:extLst>
          </p:cNvPr>
          <p:cNvSpPr/>
          <p:nvPr/>
        </p:nvSpPr>
        <p:spPr>
          <a:xfrm>
            <a:off x="0" y="1614447"/>
            <a:ext cx="378194" cy="950002"/>
          </a:xfrm>
          <a:prstGeom prst="rect">
            <a:avLst/>
          </a:prstGeom>
          <a:solidFill>
            <a:srgbClr val="0F3661"/>
          </a:solidFill>
        </p:spPr>
        <p:txBody>
          <a:bodyPr/>
          <a:lstStyle/>
          <a:p>
            <a:endParaRPr lang="en-IE"/>
          </a:p>
        </p:txBody>
      </p:sp>
      <p:sp>
        <p:nvSpPr>
          <p:cNvPr id="18" name="AutoShape 18">
            <a:extLst>
              <a:ext uri="{FF2B5EF4-FFF2-40B4-BE49-F238E27FC236}">
                <a16:creationId xmlns:a16="http://schemas.microsoft.com/office/drawing/2014/main" id="{C3622942-AF10-4630-05DF-51C4496695B1}"/>
              </a:ext>
            </a:extLst>
          </p:cNvPr>
          <p:cNvSpPr/>
          <p:nvPr/>
        </p:nvSpPr>
        <p:spPr>
          <a:xfrm>
            <a:off x="0" y="2564449"/>
            <a:ext cx="378194" cy="8123273"/>
          </a:xfrm>
          <a:prstGeom prst="rect">
            <a:avLst/>
          </a:prstGeom>
          <a:solidFill>
            <a:srgbClr val="69ACDF"/>
          </a:solidFill>
        </p:spPr>
        <p:txBody>
          <a:bodyPr/>
          <a:lstStyle/>
          <a:p>
            <a:endParaRPr lang="en-IE"/>
          </a:p>
        </p:txBody>
      </p:sp>
      <p:sp>
        <p:nvSpPr>
          <p:cNvPr id="12" name="TextBox 5">
            <a:extLst>
              <a:ext uri="{FF2B5EF4-FFF2-40B4-BE49-F238E27FC236}">
                <a16:creationId xmlns:a16="http://schemas.microsoft.com/office/drawing/2014/main" id="{D979A34E-2748-A6E3-CD76-C0561605F633}"/>
              </a:ext>
            </a:extLst>
          </p:cNvPr>
          <p:cNvSpPr txBox="1"/>
          <p:nvPr/>
        </p:nvSpPr>
        <p:spPr>
          <a:xfrm>
            <a:off x="2438400" y="5978869"/>
            <a:ext cx="11582400" cy="958596"/>
          </a:xfrm>
          <a:prstGeom prst="rect">
            <a:avLst/>
          </a:prstGeom>
        </p:spPr>
        <p:txBody>
          <a:bodyPr wrap="square" lIns="0" tIns="0" rIns="0" bIns="0" rtlCol="0" anchor="t">
            <a:spAutoFit/>
          </a:bodyPr>
          <a:lstStyle/>
          <a:p>
            <a:pPr>
              <a:lnSpc>
                <a:spcPts val="3898"/>
              </a:lnSpc>
            </a:pPr>
            <a:endParaRPr lang="en-IE" sz="1800">
              <a:effectLst/>
              <a:latin typeface="Times New Roman" panose="02020603050405020304" pitchFamily="18" charset="0"/>
              <a:ea typeface="Times New Roman" panose="02020603050405020304" pitchFamily="18" charset="0"/>
            </a:endParaRPr>
          </a:p>
          <a:p>
            <a:pPr marL="457200" indent="-457200">
              <a:lnSpc>
                <a:spcPts val="3898"/>
              </a:lnSpc>
              <a:buFont typeface="Arial" panose="020B0604020202020204" pitchFamily="34" charset="0"/>
              <a:buChar char="•"/>
            </a:pPr>
            <a:endParaRPr lang="en-US" sz="2599">
              <a:solidFill>
                <a:srgbClr val="0F3661"/>
              </a:solidFill>
              <a:latin typeface="Glacial Indifference"/>
            </a:endParaRPr>
          </a:p>
        </p:txBody>
      </p:sp>
      <p:pic>
        <p:nvPicPr>
          <p:cNvPr id="5" name="Picture 4" descr="A picture containing nature, lake, mountain, water&#10;&#10;Description automatically generated">
            <a:extLst>
              <a:ext uri="{FF2B5EF4-FFF2-40B4-BE49-F238E27FC236}">
                <a16:creationId xmlns:a16="http://schemas.microsoft.com/office/drawing/2014/main" id="{42344E17-430A-AF89-D30A-CB6942FC41C8}"/>
              </a:ext>
            </a:extLst>
          </p:cNvPr>
          <p:cNvPicPr>
            <a:picLocks noChangeAspect="1"/>
          </p:cNvPicPr>
          <p:nvPr/>
        </p:nvPicPr>
        <p:blipFill rotWithShape="1">
          <a:blip r:embed="rId3">
            <a:extLst>
              <a:ext uri="{28A0092B-C50C-407E-A947-70E740481C1C}">
                <a14:useLocalDpi xmlns:a14="http://schemas.microsoft.com/office/drawing/2010/main" val="0"/>
              </a:ext>
            </a:extLst>
          </a:blip>
          <a:srcRect t="21503" b="37017"/>
          <a:stretch/>
        </p:blipFill>
        <p:spPr>
          <a:xfrm>
            <a:off x="391842" y="-738337"/>
            <a:ext cx="17902906" cy="4946694"/>
          </a:xfrm>
          <a:prstGeom prst="rect">
            <a:avLst/>
          </a:prstGeom>
        </p:spPr>
      </p:pic>
      <p:sp>
        <p:nvSpPr>
          <p:cNvPr id="3" name="TextBox 5">
            <a:extLst>
              <a:ext uri="{FF2B5EF4-FFF2-40B4-BE49-F238E27FC236}">
                <a16:creationId xmlns:a16="http://schemas.microsoft.com/office/drawing/2014/main" id="{AEA25D4F-3443-0DCE-4C00-CE980771BB0B}"/>
              </a:ext>
            </a:extLst>
          </p:cNvPr>
          <p:cNvSpPr txBox="1"/>
          <p:nvPr/>
        </p:nvSpPr>
        <p:spPr>
          <a:xfrm>
            <a:off x="1164242" y="5505432"/>
            <a:ext cx="16782768" cy="4459554"/>
          </a:xfrm>
          <a:prstGeom prst="rect">
            <a:avLst/>
          </a:prstGeom>
        </p:spPr>
        <p:txBody>
          <a:bodyPr wrap="square" lIns="0" tIns="0" rIns="0" bIns="0" rtlCol="0" anchor="t">
            <a:spAutoFit/>
          </a:bodyPr>
          <a:lstStyle/>
          <a:p>
            <a:pPr marL="457200" indent="-457200">
              <a:lnSpc>
                <a:spcPts val="3898"/>
              </a:lnSpc>
              <a:buFont typeface="Arial" panose="020B0604020202020204" pitchFamily="34" charset="0"/>
              <a:buChar char="•"/>
            </a:pPr>
            <a:r>
              <a:rPr lang="en-US" sz="2599" dirty="0">
                <a:solidFill>
                  <a:srgbClr val="0F3661"/>
                </a:solidFill>
                <a:latin typeface="Glacial Indifference"/>
              </a:rPr>
              <a:t>Chair Alexandra Philippe</a:t>
            </a:r>
          </a:p>
          <a:p>
            <a:pPr marL="457200" indent="-457200">
              <a:lnSpc>
                <a:spcPts val="3898"/>
              </a:lnSpc>
              <a:buFont typeface="Arial" panose="020B0604020202020204" pitchFamily="34" charset="0"/>
              <a:buChar char="•"/>
            </a:pPr>
            <a:r>
              <a:rPr lang="en-US" sz="2599" dirty="0">
                <a:solidFill>
                  <a:srgbClr val="0F3661"/>
                </a:solidFill>
                <a:latin typeface="Glacial Indifference"/>
              </a:rPr>
              <a:t>Last meeting 15 December 2025</a:t>
            </a:r>
          </a:p>
          <a:p>
            <a:pPr marL="457200" indent="-457200">
              <a:lnSpc>
                <a:spcPts val="3898"/>
              </a:lnSpc>
              <a:buFont typeface="Arial" panose="020B0604020202020204" pitchFamily="34" charset="0"/>
              <a:buChar char="•"/>
            </a:pPr>
            <a:r>
              <a:rPr lang="en-US" sz="2599" dirty="0">
                <a:solidFill>
                  <a:srgbClr val="0F3661"/>
                </a:solidFill>
                <a:latin typeface="Glacial Indifference"/>
              </a:rPr>
              <a:t>NWWAC advice on the Energy Transition Partnership delivered 19 June 2025, follow up advice to be delivered by 31 October, final workshop held 17 February 2026, Brussels</a:t>
            </a:r>
          </a:p>
          <a:p>
            <a:pPr marL="457200" indent="-457200">
              <a:lnSpc>
                <a:spcPts val="3898"/>
              </a:lnSpc>
              <a:buFont typeface="Arial" panose="020B0604020202020204" pitchFamily="34" charset="0"/>
              <a:buChar char="•"/>
            </a:pPr>
            <a:r>
              <a:rPr lang="en-IE" sz="2599" dirty="0">
                <a:solidFill>
                  <a:srgbClr val="0F3661"/>
                </a:solidFill>
                <a:latin typeface="Glacial Indifference"/>
              </a:rPr>
              <a:t>NWWAC Advice on the Marine Strategy Framework Directive - Call for Evidence - in the North Western Waters (NWW), submitted 11 February, no response expected</a:t>
            </a:r>
          </a:p>
          <a:p>
            <a:pPr marL="457200" indent="-457200">
              <a:lnSpc>
                <a:spcPts val="3898"/>
              </a:lnSpc>
              <a:buFont typeface="Arial" panose="020B0604020202020204" pitchFamily="34" charset="0"/>
              <a:buChar char="•"/>
            </a:pPr>
            <a:r>
              <a:rPr lang="en-IE" sz="2599" dirty="0">
                <a:solidFill>
                  <a:srgbClr val="0F3661"/>
                </a:solidFill>
                <a:latin typeface="Glacial Indifference"/>
              </a:rPr>
              <a:t>NWWAC Advice on the Marine Strategy Framework Directive - Call for Evidence - in the North Western Waters (NWW), also submitted in response to </a:t>
            </a:r>
            <a:r>
              <a:rPr lang="en-IE" sz="2599" dirty="0" err="1">
                <a:solidFill>
                  <a:srgbClr val="0F3661"/>
                </a:solidFill>
                <a:latin typeface="Glacial Indifference"/>
              </a:rPr>
              <a:t>Trinomics</a:t>
            </a:r>
            <a:r>
              <a:rPr lang="en-IE" sz="2599" dirty="0">
                <a:solidFill>
                  <a:srgbClr val="0F3661"/>
                </a:solidFill>
                <a:latin typeface="Glacial Indifference"/>
              </a:rPr>
              <a:t>/Milieu survey on  23 February.</a:t>
            </a:r>
          </a:p>
          <a:p>
            <a:pPr marL="457200" indent="-457200">
              <a:lnSpc>
                <a:spcPts val="3898"/>
              </a:lnSpc>
              <a:buFont typeface="Arial" panose="020B0604020202020204" pitchFamily="34" charset="0"/>
              <a:buChar char="•"/>
            </a:pPr>
            <a:r>
              <a:rPr lang="en-IE" sz="2599" dirty="0">
                <a:solidFill>
                  <a:srgbClr val="0F3661"/>
                </a:solidFill>
                <a:latin typeface="Glacial Indifference"/>
              </a:rPr>
              <a:t>Next meeting tbc</a:t>
            </a:r>
            <a:endParaRPr lang="en-US" sz="2599" dirty="0">
              <a:solidFill>
                <a:srgbClr val="0F3661"/>
              </a:solidFill>
              <a:latin typeface="Glacial Indifference"/>
            </a:endParaRPr>
          </a:p>
        </p:txBody>
      </p:sp>
    </p:spTree>
    <p:extLst>
      <p:ext uri="{BB962C8B-B14F-4D97-AF65-F5344CB8AC3E}">
        <p14:creationId xmlns:p14="http://schemas.microsoft.com/office/powerpoint/2010/main" val="955118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ish swimming in the water&#10;&#10;Description automatically generated with low confidence">
            <a:extLst>
              <a:ext uri="{FF2B5EF4-FFF2-40B4-BE49-F238E27FC236}">
                <a16:creationId xmlns:a16="http://schemas.microsoft.com/office/drawing/2014/main" id="{3D2D7E84-6C76-7555-58A9-826852317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5245" y="-104503"/>
            <a:ext cx="7993653" cy="10658203"/>
          </a:xfrm>
          <a:prstGeom prst="rect">
            <a:avLst/>
          </a:prstGeom>
        </p:spPr>
      </p:pic>
      <p:sp>
        <p:nvSpPr>
          <p:cNvPr id="3" name="AutoShape 3"/>
          <p:cNvSpPr/>
          <p:nvPr/>
        </p:nvSpPr>
        <p:spPr>
          <a:xfrm>
            <a:off x="10617743" y="-222069"/>
            <a:ext cx="7840074" cy="10509069"/>
          </a:xfrm>
          <a:prstGeom prst="rect">
            <a:avLst/>
          </a:prstGeom>
          <a:solidFill>
            <a:srgbClr val="004D88">
              <a:alpha val="18824"/>
            </a:srgbClr>
          </a:solidFill>
        </p:spPr>
        <p:txBody>
          <a:bodyPr/>
          <a:lstStyle/>
          <a:p>
            <a:endParaRPr lang="en-IE"/>
          </a:p>
        </p:txBody>
      </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53790" y="5235491"/>
            <a:ext cx="166433" cy="166433"/>
          </a:xfrm>
          <a:prstGeom prst="rect">
            <a:avLst/>
          </a:prstGeom>
        </p:spPr>
      </p:pic>
      <p:sp>
        <p:nvSpPr>
          <p:cNvPr id="10" name="AutoShape 10"/>
          <p:cNvSpPr/>
          <p:nvPr/>
        </p:nvSpPr>
        <p:spPr>
          <a:xfrm>
            <a:off x="10595247" y="0"/>
            <a:ext cx="378194" cy="1614447"/>
          </a:xfrm>
          <a:prstGeom prst="rect">
            <a:avLst/>
          </a:prstGeom>
          <a:solidFill>
            <a:srgbClr val="FFDA00"/>
          </a:solidFill>
        </p:spPr>
        <p:txBody>
          <a:bodyPr/>
          <a:lstStyle/>
          <a:p>
            <a:endParaRPr lang="en-IE"/>
          </a:p>
        </p:txBody>
      </p:sp>
      <p:sp>
        <p:nvSpPr>
          <p:cNvPr id="11" name="AutoShape 11"/>
          <p:cNvSpPr/>
          <p:nvPr/>
        </p:nvSpPr>
        <p:spPr>
          <a:xfrm>
            <a:off x="10217052" y="1614447"/>
            <a:ext cx="378194" cy="950002"/>
          </a:xfrm>
          <a:prstGeom prst="rect">
            <a:avLst/>
          </a:prstGeom>
          <a:solidFill>
            <a:srgbClr val="0F3661"/>
          </a:solidFill>
        </p:spPr>
        <p:txBody>
          <a:bodyPr/>
          <a:lstStyle/>
          <a:p>
            <a:endParaRPr lang="en-IE"/>
          </a:p>
        </p:txBody>
      </p:sp>
      <p:sp>
        <p:nvSpPr>
          <p:cNvPr id="12" name="AutoShape 12"/>
          <p:cNvSpPr/>
          <p:nvPr/>
        </p:nvSpPr>
        <p:spPr>
          <a:xfrm>
            <a:off x="10595247" y="2564449"/>
            <a:ext cx="378194" cy="8123273"/>
          </a:xfrm>
          <a:prstGeom prst="rect">
            <a:avLst/>
          </a:prstGeom>
          <a:solidFill>
            <a:srgbClr val="69ACDF"/>
          </a:solidFill>
        </p:spPr>
        <p:txBody>
          <a:bodyPr/>
          <a:lstStyle/>
          <a:p>
            <a:endParaRPr lang="en-IE"/>
          </a:p>
        </p:txBody>
      </p:sp>
      <p:sp>
        <p:nvSpPr>
          <p:cNvPr id="13" name="TextBox 6">
            <a:extLst>
              <a:ext uri="{FF2B5EF4-FFF2-40B4-BE49-F238E27FC236}">
                <a16:creationId xmlns:a16="http://schemas.microsoft.com/office/drawing/2014/main" id="{4DEAE1D7-9C25-C7A6-477E-A9282C78043C}"/>
              </a:ext>
            </a:extLst>
          </p:cNvPr>
          <p:cNvSpPr txBox="1"/>
          <p:nvPr/>
        </p:nvSpPr>
        <p:spPr>
          <a:xfrm>
            <a:off x="914400" y="1014045"/>
            <a:ext cx="8856141" cy="1590179"/>
          </a:xfrm>
          <a:prstGeom prst="rect">
            <a:avLst/>
          </a:prstGeom>
        </p:spPr>
        <p:txBody>
          <a:bodyPr wrap="square" lIns="0" tIns="0" rIns="0" bIns="0" rtlCol="0" anchor="t">
            <a:spAutoFit/>
          </a:bodyPr>
          <a:lstStyle/>
          <a:p>
            <a:pPr>
              <a:lnSpc>
                <a:spcPts val="6239"/>
              </a:lnSpc>
            </a:pPr>
            <a:r>
              <a:rPr lang="en-US" sz="5199">
                <a:solidFill>
                  <a:srgbClr val="0F3661"/>
                </a:solidFill>
                <a:latin typeface="Futura 1 Bold"/>
              </a:rPr>
              <a:t>Joint NWWAC/NSAC </a:t>
            </a:r>
          </a:p>
          <a:p>
            <a:pPr>
              <a:lnSpc>
                <a:spcPts val="6239"/>
              </a:lnSpc>
            </a:pPr>
            <a:r>
              <a:rPr lang="en-US" sz="5199">
                <a:solidFill>
                  <a:srgbClr val="0F3661"/>
                </a:solidFill>
                <a:latin typeface="Futura 1 Bold"/>
              </a:rPr>
              <a:t>Focus Group Skates &amp; Rays </a:t>
            </a:r>
            <a:endParaRPr lang="en-US" sz="2800">
              <a:solidFill>
                <a:srgbClr val="0F3661"/>
              </a:solidFill>
              <a:latin typeface="Futura 1 Bold"/>
            </a:endParaRPr>
          </a:p>
        </p:txBody>
      </p:sp>
      <p:sp>
        <p:nvSpPr>
          <p:cNvPr id="2" name="TextBox 5">
            <a:extLst>
              <a:ext uri="{FF2B5EF4-FFF2-40B4-BE49-F238E27FC236}">
                <a16:creationId xmlns:a16="http://schemas.microsoft.com/office/drawing/2014/main" id="{3226FC05-F13C-11BC-5B86-F37B84347307}"/>
              </a:ext>
            </a:extLst>
          </p:cNvPr>
          <p:cNvSpPr txBox="1"/>
          <p:nvPr/>
        </p:nvSpPr>
        <p:spPr>
          <a:xfrm>
            <a:off x="936008" y="3043532"/>
            <a:ext cx="9054737" cy="3969292"/>
          </a:xfrm>
          <a:prstGeom prst="rect">
            <a:avLst/>
          </a:prstGeom>
        </p:spPr>
        <p:txBody>
          <a:bodyPr wrap="square" lIns="0" tIns="0" rIns="0" bIns="0" rtlCol="0" anchor="t">
            <a:spAutoFit/>
          </a:bodyPr>
          <a:lstStyle/>
          <a:p>
            <a:pPr marL="457200" indent="-457200">
              <a:spcAft>
                <a:spcPts val="1200"/>
              </a:spcAft>
              <a:buFont typeface="Arial" panose="020B0604020202020204" pitchFamily="34" charset="0"/>
              <a:buChar char="•"/>
            </a:pPr>
            <a:r>
              <a:rPr lang="en-US" sz="2599" dirty="0">
                <a:solidFill>
                  <a:srgbClr val="0F3661"/>
                </a:solidFill>
                <a:latin typeface="Glacial Indifference"/>
              </a:rPr>
              <a:t>Led by the NWWAC</a:t>
            </a:r>
          </a:p>
          <a:p>
            <a:pPr marL="457200" indent="-457200">
              <a:spcAft>
                <a:spcPts val="1200"/>
              </a:spcAft>
              <a:buFont typeface="Arial" panose="020B0604020202020204" pitchFamily="34" charset="0"/>
              <a:buChar char="•"/>
            </a:pPr>
            <a:r>
              <a:rPr lang="en-US" sz="2599" dirty="0">
                <a:solidFill>
                  <a:srgbClr val="0F3661"/>
                </a:solidFill>
                <a:latin typeface="Glacial Indifference"/>
              </a:rPr>
              <a:t>Chair John Lynch</a:t>
            </a:r>
          </a:p>
          <a:p>
            <a:pPr marL="457200" indent="-457200">
              <a:spcAft>
                <a:spcPts val="1200"/>
              </a:spcAft>
              <a:buFont typeface="Arial" panose="020B0604020202020204" pitchFamily="34" charset="0"/>
              <a:buChar char="•"/>
            </a:pPr>
            <a:r>
              <a:rPr lang="en-US" sz="2599" dirty="0">
                <a:solidFill>
                  <a:srgbClr val="0F3661"/>
                </a:solidFill>
                <a:latin typeface="Glacial Indifference"/>
              </a:rPr>
              <a:t>Last meeting 02 March 2026</a:t>
            </a:r>
          </a:p>
          <a:p>
            <a:pPr marL="457200" indent="-457200">
              <a:spcAft>
                <a:spcPts val="1200"/>
              </a:spcAft>
              <a:buFont typeface="Arial" panose="020B0604020202020204" pitchFamily="34" charset="0"/>
              <a:buChar char="•"/>
            </a:pPr>
            <a:r>
              <a:rPr lang="en-IE" sz="2599" dirty="0">
                <a:solidFill>
                  <a:srgbClr val="0F3661"/>
                </a:solidFill>
                <a:latin typeface="Glacial Indifference"/>
              </a:rPr>
              <a:t>NWWAC/NSAC advice on skates and rays management submitted 28 October 2026, response received 19 November 2025</a:t>
            </a:r>
          </a:p>
          <a:p>
            <a:pPr marL="457200" indent="-457200">
              <a:spcAft>
                <a:spcPts val="1200"/>
              </a:spcAft>
              <a:buFont typeface="Arial" panose="020B0604020202020204" pitchFamily="34" charset="0"/>
              <a:buChar char="•"/>
            </a:pPr>
            <a:r>
              <a:rPr lang="en-US" sz="2599" dirty="0">
                <a:solidFill>
                  <a:srgbClr val="0F3661"/>
                </a:solidFill>
                <a:latin typeface="Glacial Indifference"/>
              </a:rPr>
              <a:t>Next meeting: tba</a:t>
            </a:r>
          </a:p>
          <a:p>
            <a:pPr marL="457200" indent="-457200">
              <a:spcAft>
                <a:spcPts val="1200"/>
              </a:spcAft>
              <a:buFont typeface="Arial" panose="020B0604020202020204" pitchFamily="34" charset="0"/>
              <a:buChar char="•"/>
            </a:pPr>
            <a:endParaRPr lang="en-US" sz="2599" dirty="0">
              <a:solidFill>
                <a:srgbClr val="0F3661"/>
              </a:solidFill>
              <a:latin typeface="Glacial Indifference"/>
            </a:endParaRPr>
          </a:p>
        </p:txBody>
      </p:sp>
    </p:spTree>
    <p:extLst>
      <p:ext uri="{BB962C8B-B14F-4D97-AF65-F5344CB8AC3E}">
        <p14:creationId xmlns:p14="http://schemas.microsoft.com/office/powerpoint/2010/main" val="2139626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0" y="88930"/>
            <a:ext cx="8948955" cy="10287000"/>
          </a:xfrm>
          <a:prstGeom prst="rect">
            <a:avLst/>
          </a:prstGeom>
          <a:solidFill>
            <a:schemeClr val="bg1"/>
          </a:solidFill>
        </p:spPr>
        <p:txBody>
          <a:bodyPr/>
          <a:lstStyle/>
          <a:p>
            <a:endParaRPr lang="en-IE"/>
          </a:p>
        </p:txBody>
      </p:sp>
      <p:pic>
        <p:nvPicPr>
          <p:cNvPr id="4" name="Picture 4"/>
          <p:cNvPicPr>
            <a:picLocks noChangeAspect="1"/>
          </p:cNvPicPr>
          <p:nvPr/>
        </p:nvPicPr>
        <p:blipFill>
          <a:blip r:embed="rId2"/>
          <a:srcRect/>
          <a:stretch>
            <a:fillRect/>
          </a:stretch>
        </p:blipFill>
        <p:spPr>
          <a:xfrm>
            <a:off x="16916827" y="9636405"/>
            <a:ext cx="1030183" cy="403059"/>
          </a:xfrm>
          <a:prstGeom prst="rect">
            <a:avLst/>
          </a:prstGeom>
        </p:spPr>
      </p:pic>
      <p:sp>
        <p:nvSpPr>
          <p:cNvPr id="6" name="TextBox 6"/>
          <p:cNvSpPr txBox="1"/>
          <p:nvPr/>
        </p:nvSpPr>
        <p:spPr>
          <a:xfrm>
            <a:off x="1217612" y="4089658"/>
            <a:ext cx="16729398" cy="732829"/>
          </a:xfrm>
          <a:prstGeom prst="rect">
            <a:avLst/>
          </a:prstGeom>
        </p:spPr>
        <p:txBody>
          <a:bodyPr wrap="square" lIns="0" tIns="0" rIns="0" bIns="0" rtlCol="0" anchor="t">
            <a:spAutoFit/>
          </a:bodyPr>
          <a:lstStyle/>
          <a:p>
            <a:pPr>
              <a:lnSpc>
                <a:spcPts val="6239"/>
              </a:lnSpc>
            </a:pPr>
            <a:r>
              <a:rPr lang="en-IE" sz="4800" b="0" spc="-20" dirty="0">
                <a:solidFill>
                  <a:schemeClr val="tx2"/>
                </a:solidFill>
                <a:effectLst/>
                <a:latin typeface="Futura 1 Bold"/>
              </a:rPr>
              <a:t>Scallops</a:t>
            </a:r>
            <a:endParaRPr lang="en-GB" sz="4800" dirty="0">
              <a:solidFill>
                <a:srgbClr val="0F3661"/>
              </a:solidFill>
              <a:latin typeface="Futura 1 Bold"/>
            </a:endParaRPr>
          </a:p>
        </p:txBody>
      </p:sp>
      <p:sp>
        <p:nvSpPr>
          <p:cNvPr id="8" name="TextBox 8"/>
          <p:cNvSpPr txBox="1"/>
          <p:nvPr/>
        </p:nvSpPr>
        <p:spPr>
          <a:xfrm>
            <a:off x="12956854" y="9657893"/>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6" name="AutoShape 16"/>
          <p:cNvSpPr/>
          <p:nvPr/>
        </p:nvSpPr>
        <p:spPr>
          <a:xfrm>
            <a:off x="3965" y="0"/>
            <a:ext cx="378194" cy="1614447"/>
          </a:xfrm>
          <a:prstGeom prst="rect">
            <a:avLst/>
          </a:prstGeom>
          <a:solidFill>
            <a:srgbClr val="FFDA00"/>
          </a:solidFill>
        </p:spPr>
        <p:txBody>
          <a:bodyPr/>
          <a:lstStyle/>
          <a:p>
            <a:endParaRPr lang="en-IE"/>
          </a:p>
        </p:txBody>
      </p:sp>
      <p:sp>
        <p:nvSpPr>
          <p:cNvPr id="17" name="AutoShape 17"/>
          <p:cNvSpPr/>
          <p:nvPr/>
        </p:nvSpPr>
        <p:spPr>
          <a:xfrm>
            <a:off x="0" y="1614447"/>
            <a:ext cx="378194" cy="950002"/>
          </a:xfrm>
          <a:prstGeom prst="rect">
            <a:avLst/>
          </a:prstGeom>
          <a:solidFill>
            <a:srgbClr val="0F3661"/>
          </a:solidFill>
        </p:spPr>
        <p:txBody>
          <a:bodyPr/>
          <a:lstStyle/>
          <a:p>
            <a:endParaRPr lang="en-IE"/>
          </a:p>
        </p:txBody>
      </p:sp>
      <p:sp>
        <p:nvSpPr>
          <p:cNvPr id="18" name="AutoShape 18"/>
          <p:cNvSpPr/>
          <p:nvPr/>
        </p:nvSpPr>
        <p:spPr>
          <a:xfrm>
            <a:off x="0" y="2564449"/>
            <a:ext cx="378194" cy="8123273"/>
          </a:xfrm>
          <a:prstGeom prst="rect">
            <a:avLst/>
          </a:prstGeom>
          <a:solidFill>
            <a:srgbClr val="69ACDF"/>
          </a:solidFill>
        </p:spPr>
        <p:txBody>
          <a:bodyPr/>
          <a:lstStyle/>
          <a:p>
            <a:endParaRPr lang="en-IE"/>
          </a:p>
        </p:txBody>
      </p:sp>
      <p:sp>
        <p:nvSpPr>
          <p:cNvPr id="3" name="TextBox 5">
            <a:extLst>
              <a:ext uri="{FF2B5EF4-FFF2-40B4-BE49-F238E27FC236}">
                <a16:creationId xmlns:a16="http://schemas.microsoft.com/office/drawing/2014/main" id="{BE7031A2-E461-AEC7-27F7-2517580286FF}"/>
              </a:ext>
            </a:extLst>
          </p:cNvPr>
          <p:cNvSpPr txBox="1"/>
          <p:nvPr/>
        </p:nvSpPr>
        <p:spPr>
          <a:xfrm>
            <a:off x="805997" y="5232430"/>
            <a:ext cx="17552628" cy="4421082"/>
          </a:xfrm>
          <a:prstGeom prst="rect">
            <a:avLst/>
          </a:prstGeom>
        </p:spPr>
        <p:txBody>
          <a:bodyPr wrap="square" lIns="0" tIns="0" rIns="0" bIns="0" rtlCol="0" anchor="t">
            <a:spAutoFit/>
          </a:bodyPr>
          <a:lstStyle/>
          <a:p>
            <a:pPr marL="457200" indent="-457200">
              <a:lnSpc>
                <a:spcPts val="3898"/>
              </a:lnSpc>
              <a:spcBef>
                <a:spcPts val="300"/>
              </a:spcBef>
              <a:spcAft>
                <a:spcPts val="300"/>
              </a:spcAft>
              <a:buFont typeface="Arial" panose="020B0604020202020204" pitchFamily="34" charset="0"/>
              <a:buChar char="•"/>
            </a:pPr>
            <a:r>
              <a:rPr lang="en-IE" sz="2400" dirty="0">
                <a:solidFill>
                  <a:schemeClr val="tx2"/>
                </a:solidFill>
                <a:effectLst/>
                <a:latin typeface="Glacial Indifference" panose="020B0604020202020204" charset="0"/>
                <a:ea typeface="Aptos" panose="020B0004020202020204" pitchFamily="34" charset="0"/>
                <a:cs typeface="Times New Roman" panose="02020603050405020304" pitchFamily="18" charset="0"/>
              </a:rPr>
              <a:t>Chair Mathieu Vimard; Vice Chair John Lynch</a:t>
            </a:r>
          </a:p>
          <a:p>
            <a:pPr marL="457200" indent="-457200">
              <a:lnSpc>
                <a:spcPts val="3898"/>
              </a:lnSpc>
              <a:spcBef>
                <a:spcPts val="300"/>
              </a:spcBef>
              <a:spcAft>
                <a:spcPts val="300"/>
              </a:spcAft>
              <a:buFont typeface="Arial" panose="020B0604020202020204" pitchFamily="34" charset="0"/>
              <a:buChar char="•"/>
            </a:pPr>
            <a:r>
              <a:rPr lang="en-IE" sz="2400" dirty="0">
                <a:solidFill>
                  <a:schemeClr val="tx2"/>
                </a:solidFill>
                <a:effectLst/>
                <a:latin typeface="Glacial Indifference" panose="020B0604020202020204" charset="0"/>
                <a:ea typeface="Aptos" panose="020B0004020202020204" pitchFamily="34" charset="0"/>
                <a:cs typeface="Times New Roman" panose="02020603050405020304" pitchFamily="18" charset="0"/>
              </a:rPr>
              <a:t>Last meeting </a:t>
            </a:r>
            <a:r>
              <a:rPr lang="en-IE" sz="2400" dirty="0">
                <a:solidFill>
                  <a:schemeClr val="tx2"/>
                </a:solidFill>
                <a:latin typeface="Glacial Indifference" panose="020B0604020202020204" charset="0"/>
                <a:ea typeface="Aptos" panose="020B0004020202020204" pitchFamily="34" charset="0"/>
                <a:cs typeface="Times New Roman" panose="02020603050405020304" pitchFamily="18" charset="0"/>
              </a:rPr>
              <a:t>04 December </a:t>
            </a:r>
            <a:r>
              <a:rPr lang="en-IE" sz="2400" dirty="0">
                <a:solidFill>
                  <a:schemeClr val="tx2"/>
                </a:solidFill>
                <a:effectLst/>
                <a:latin typeface="Glacial Indifference" panose="020B0604020202020204" charset="0"/>
                <a:ea typeface="Aptos" panose="020B0004020202020204" pitchFamily="34" charset="0"/>
                <a:cs typeface="Times New Roman" panose="02020603050405020304" pitchFamily="18" charset="0"/>
              </a:rPr>
              <a:t>2025</a:t>
            </a:r>
            <a:endParaRPr lang="en-IE" sz="2400" dirty="0">
              <a:solidFill>
                <a:schemeClr val="tx2"/>
              </a:solidFill>
              <a:latin typeface="Glacial Indifference" panose="020B0604020202020204" charset="0"/>
              <a:ea typeface="Aptos" panose="020B0004020202020204" pitchFamily="34" charset="0"/>
              <a:cs typeface="Times New Roman" panose="02020603050405020304" pitchFamily="18" charset="0"/>
            </a:endParaRPr>
          </a:p>
          <a:p>
            <a:pPr marL="457200" indent="-457200">
              <a:lnSpc>
                <a:spcPts val="3898"/>
              </a:lnSpc>
              <a:spcBef>
                <a:spcPts val="300"/>
              </a:spcBef>
              <a:spcAft>
                <a:spcPts val="300"/>
              </a:spcAft>
              <a:buFont typeface="Arial" panose="020B0604020202020204" pitchFamily="34" charset="0"/>
              <a:buChar char="•"/>
            </a:pPr>
            <a:r>
              <a:rPr lang="en-US" sz="2400" dirty="0">
                <a:solidFill>
                  <a:srgbClr val="0F3661"/>
                </a:solidFill>
                <a:latin typeface="Glacial Indifference"/>
              </a:rPr>
              <a:t>NWWAC Letter to the NWW MSG on </a:t>
            </a:r>
            <a:r>
              <a:rPr lang="en-GB" sz="2400" dirty="0">
                <a:solidFill>
                  <a:srgbClr val="0F3661"/>
                </a:solidFill>
                <a:latin typeface="Glacial Indifference"/>
              </a:rPr>
              <a:t>“Amendment to the Technical Measures Regulation for reopening the Channel scallop stock recovery area on the first Monday after 15 October” submitted on 10 February, currently being discussed by the NWW MS TG</a:t>
            </a:r>
          </a:p>
          <a:p>
            <a:pPr marL="457200" indent="-457200">
              <a:lnSpc>
                <a:spcPts val="3898"/>
              </a:lnSpc>
              <a:spcBef>
                <a:spcPts val="300"/>
              </a:spcBef>
              <a:spcAft>
                <a:spcPts val="300"/>
              </a:spcAft>
              <a:buFont typeface="Arial" panose="020B0604020202020204" pitchFamily="34" charset="0"/>
              <a:buChar char="•"/>
            </a:pPr>
            <a:r>
              <a:rPr lang="en-GB" sz="2400" dirty="0">
                <a:solidFill>
                  <a:srgbClr val="0F3661"/>
                </a:solidFill>
                <a:latin typeface="Glacial Indifference"/>
              </a:rPr>
              <a:t>Stay informed on the EU-UK Multi Year Strategy on King Scallop – waiting for the scientific report</a:t>
            </a:r>
          </a:p>
          <a:p>
            <a:pPr marL="457200" indent="-457200">
              <a:lnSpc>
                <a:spcPts val="3898"/>
              </a:lnSpc>
              <a:spcBef>
                <a:spcPts val="300"/>
              </a:spcBef>
              <a:spcAft>
                <a:spcPts val="300"/>
              </a:spcAft>
              <a:buFont typeface="Arial" panose="020B0604020202020204" pitchFamily="34" charset="0"/>
              <a:buChar char="•"/>
            </a:pPr>
            <a:r>
              <a:rPr lang="en-GB" sz="2400" dirty="0">
                <a:solidFill>
                  <a:srgbClr val="0F3661"/>
                </a:solidFill>
                <a:latin typeface="Glacial Indifference"/>
              </a:rPr>
              <a:t>Planned workshop (date TBD) divided in two parts to discuss a joint approach for management measures: </a:t>
            </a:r>
          </a:p>
          <a:p>
            <a:pPr>
              <a:lnSpc>
                <a:spcPts val="3898"/>
              </a:lnSpc>
              <a:spcBef>
                <a:spcPts val="300"/>
              </a:spcBef>
              <a:spcAft>
                <a:spcPts val="300"/>
              </a:spcAft>
            </a:pPr>
            <a:r>
              <a:rPr lang="en-GB" sz="2400" dirty="0">
                <a:solidFill>
                  <a:srgbClr val="0F3661"/>
                </a:solidFill>
                <a:latin typeface="Glacial Indifference"/>
              </a:rPr>
              <a:t>	First session: meeting between French and Irish stakeholders</a:t>
            </a:r>
          </a:p>
          <a:p>
            <a:pPr>
              <a:lnSpc>
                <a:spcPts val="3898"/>
              </a:lnSpc>
              <a:spcBef>
                <a:spcPts val="300"/>
              </a:spcBef>
              <a:spcAft>
                <a:spcPts val="300"/>
              </a:spcAft>
            </a:pPr>
            <a:r>
              <a:rPr lang="en-GB" sz="2400" dirty="0">
                <a:solidFill>
                  <a:srgbClr val="0F3661"/>
                </a:solidFill>
                <a:latin typeface="Glacial Indifference"/>
              </a:rPr>
              <a:t>	Second session: meeting between French, Irish and UK stakeholders</a:t>
            </a:r>
            <a:endParaRPr lang="en-US" sz="2400" dirty="0">
              <a:solidFill>
                <a:srgbClr val="0F3661"/>
              </a:solidFill>
              <a:latin typeface="Glacial Indifference"/>
            </a:endParaRPr>
          </a:p>
        </p:txBody>
      </p:sp>
      <p:pic>
        <p:nvPicPr>
          <p:cNvPr id="7" name="Picture 6">
            <a:extLst>
              <a:ext uri="{FF2B5EF4-FFF2-40B4-BE49-F238E27FC236}">
                <a16:creationId xmlns:a16="http://schemas.microsoft.com/office/drawing/2014/main" id="{7AB08EE9-EC28-C820-14A9-1A15ACE98B16}"/>
              </a:ext>
            </a:extLst>
          </p:cNvPr>
          <p:cNvPicPr>
            <a:picLocks noChangeAspect="1"/>
          </p:cNvPicPr>
          <p:nvPr/>
        </p:nvPicPr>
        <p:blipFill>
          <a:blip r:embed="rId3">
            <a:extLst>
              <a:ext uri="{28A0092B-C50C-407E-A947-70E740481C1C}">
                <a14:useLocalDpi xmlns:a14="http://schemas.microsoft.com/office/drawing/2010/main" val="0"/>
              </a:ext>
            </a:extLst>
          </a:blip>
          <a:srcRect t="32862" b="36335"/>
          <a:stretch>
            <a:fillRect/>
          </a:stretch>
        </p:blipFill>
        <p:spPr>
          <a:xfrm>
            <a:off x="394360" y="1872"/>
            <a:ext cx="17893640" cy="3665372"/>
          </a:xfrm>
          <a:prstGeom prst="rect">
            <a:avLst/>
          </a:prstGeom>
        </p:spPr>
      </p:pic>
    </p:spTree>
    <p:extLst>
      <p:ext uri="{BB962C8B-B14F-4D97-AF65-F5344CB8AC3E}">
        <p14:creationId xmlns:p14="http://schemas.microsoft.com/office/powerpoint/2010/main" val="3664876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8D085-FE9B-941C-D181-1C750652BFCE}"/>
            </a:ext>
          </a:extLst>
        </p:cNvPr>
        <p:cNvGrpSpPr/>
        <p:nvPr/>
      </p:nvGrpSpPr>
      <p:grpSpPr>
        <a:xfrm>
          <a:off x="0" y="0"/>
          <a:ext cx="0" cy="0"/>
          <a:chOff x="0" y="0"/>
          <a:chExt cx="0" cy="0"/>
        </a:xfrm>
      </p:grpSpPr>
      <p:pic>
        <p:nvPicPr>
          <p:cNvPr id="8" name="Picture 7" descr="A picture containing outdoor, water, sky, boat&#10;&#10;Description automatically generated">
            <a:extLst>
              <a:ext uri="{FF2B5EF4-FFF2-40B4-BE49-F238E27FC236}">
                <a16:creationId xmlns:a16="http://schemas.microsoft.com/office/drawing/2014/main" id="{C6813966-4FDF-00D9-5B01-853F1184C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315" y="0"/>
            <a:ext cx="13716000" cy="10287000"/>
          </a:xfrm>
          <a:prstGeom prst="rect">
            <a:avLst/>
          </a:prstGeom>
        </p:spPr>
      </p:pic>
      <p:pic>
        <p:nvPicPr>
          <p:cNvPr id="2" name="Picture 2">
            <a:extLst>
              <a:ext uri="{FF2B5EF4-FFF2-40B4-BE49-F238E27FC236}">
                <a16:creationId xmlns:a16="http://schemas.microsoft.com/office/drawing/2014/main" id="{4182238E-537F-2B0D-1BAE-0F7B4CECE442}"/>
              </a:ext>
            </a:extLst>
          </p:cNvPr>
          <p:cNvPicPr>
            <a:picLocks noChangeAspect="1"/>
          </p:cNvPicPr>
          <p:nvPr/>
        </p:nvPicPr>
        <p:blipFill>
          <a:blip r:embed="rId3"/>
          <a:srcRect t="17665" b="17665"/>
          <a:stretch>
            <a:fillRect/>
          </a:stretch>
        </p:blipFill>
        <p:spPr>
          <a:xfrm>
            <a:off x="17066892" y="404165"/>
            <a:ext cx="1030183" cy="403059"/>
          </a:xfrm>
          <a:prstGeom prst="rect">
            <a:avLst/>
          </a:prstGeom>
        </p:spPr>
      </p:pic>
      <p:sp>
        <p:nvSpPr>
          <p:cNvPr id="3" name="TextBox 3">
            <a:extLst>
              <a:ext uri="{FF2B5EF4-FFF2-40B4-BE49-F238E27FC236}">
                <a16:creationId xmlns:a16="http://schemas.microsoft.com/office/drawing/2014/main" id="{872E396A-8A47-7437-73EC-05B69E2806D9}"/>
              </a:ext>
            </a:extLst>
          </p:cNvPr>
          <p:cNvSpPr txBox="1"/>
          <p:nvPr/>
        </p:nvSpPr>
        <p:spPr>
          <a:xfrm>
            <a:off x="13592923" y="440894"/>
            <a:ext cx="3845673" cy="281976"/>
          </a:xfrm>
          <a:prstGeom prst="rect">
            <a:avLst/>
          </a:prstGeom>
        </p:spPr>
        <p:txBody>
          <a:bodyPr lIns="0" tIns="0" rIns="0" bIns="0" rtlCol="0" anchor="t">
            <a:spAutoFit/>
          </a:bodyPr>
          <a:lstStyle/>
          <a:p>
            <a:pPr>
              <a:lnSpc>
                <a:spcPts val="2398"/>
              </a:lnSpc>
            </a:pPr>
            <a:r>
              <a:rPr lang="en-US" sz="1599">
                <a:solidFill>
                  <a:srgbClr val="FFFFFF"/>
                </a:solidFill>
                <a:latin typeface="Glacial Indifference"/>
              </a:rPr>
              <a:t>North Western Waters Advisory Council</a:t>
            </a:r>
          </a:p>
        </p:txBody>
      </p:sp>
      <p:pic>
        <p:nvPicPr>
          <p:cNvPr id="5" name="Picture 5">
            <a:extLst>
              <a:ext uri="{FF2B5EF4-FFF2-40B4-BE49-F238E27FC236}">
                <a16:creationId xmlns:a16="http://schemas.microsoft.com/office/drawing/2014/main" id="{C1CE1B6D-3735-5451-3FA7-CEE156FE697E}"/>
              </a:ext>
            </a:extLst>
          </p:cNvPr>
          <p:cNvPicPr>
            <a:picLocks noChangeAspect="1"/>
          </p:cNvPicPr>
          <p:nvPr/>
        </p:nvPicPr>
        <p:blipFill>
          <a:blip r:embed="rId4"/>
          <a:srcRect/>
          <a:stretch>
            <a:fillRect/>
          </a:stretch>
        </p:blipFill>
        <p:spPr>
          <a:xfrm>
            <a:off x="16915825" y="404165"/>
            <a:ext cx="1030183" cy="403059"/>
          </a:xfrm>
          <a:prstGeom prst="rect">
            <a:avLst/>
          </a:prstGeom>
        </p:spPr>
      </p:pic>
      <p:sp>
        <p:nvSpPr>
          <p:cNvPr id="9" name="TextBox 9">
            <a:extLst>
              <a:ext uri="{FF2B5EF4-FFF2-40B4-BE49-F238E27FC236}">
                <a16:creationId xmlns:a16="http://schemas.microsoft.com/office/drawing/2014/main" id="{3874C796-6B6D-8201-6FA9-E5336C660660}"/>
              </a:ext>
            </a:extLst>
          </p:cNvPr>
          <p:cNvSpPr txBox="1"/>
          <p:nvPr/>
        </p:nvSpPr>
        <p:spPr>
          <a:xfrm>
            <a:off x="8485785" y="1723462"/>
            <a:ext cx="9321530" cy="795089"/>
          </a:xfrm>
          <a:prstGeom prst="rect">
            <a:avLst/>
          </a:prstGeom>
        </p:spPr>
        <p:txBody>
          <a:bodyPr lIns="0" tIns="0" rIns="0" bIns="0" rtlCol="0" anchor="t">
            <a:spAutoFit/>
          </a:bodyPr>
          <a:lstStyle/>
          <a:p>
            <a:pPr>
              <a:lnSpc>
                <a:spcPts val="6239"/>
              </a:lnSpc>
            </a:pPr>
            <a:r>
              <a:rPr lang="en-US" sz="5199">
                <a:solidFill>
                  <a:srgbClr val="0F3661"/>
                </a:solidFill>
                <a:latin typeface="Futura 1 Bold"/>
              </a:rPr>
              <a:t>Seabass</a:t>
            </a:r>
          </a:p>
        </p:txBody>
      </p:sp>
      <p:sp>
        <p:nvSpPr>
          <p:cNvPr id="11" name="TextBox 11">
            <a:extLst>
              <a:ext uri="{FF2B5EF4-FFF2-40B4-BE49-F238E27FC236}">
                <a16:creationId xmlns:a16="http://schemas.microsoft.com/office/drawing/2014/main" id="{2A0190DE-0F38-A06C-53FC-0B46C91F003B}"/>
              </a:ext>
            </a:extLst>
          </p:cNvPr>
          <p:cNvSpPr txBox="1"/>
          <p:nvPr/>
        </p:nvSpPr>
        <p:spPr>
          <a:xfrm>
            <a:off x="12955852" y="425653"/>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2" name="AutoShape 12">
            <a:extLst>
              <a:ext uri="{FF2B5EF4-FFF2-40B4-BE49-F238E27FC236}">
                <a16:creationId xmlns:a16="http://schemas.microsoft.com/office/drawing/2014/main" id="{91DAFBF9-3E8E-D005-DDCB-717F8D8801EA}"/>
              </a:ext>
            </a:extLst>
          </p:cNvPr>
          <p:cNvSpPr/>
          <p:nvPr/>
        </p:nvSpPr>
        <p:spPr>
          <a:xfrm>
            <a:off x="7344944" y="-69115"/>
            <a:ext cx="378194" cy="1614447"/>
          </a:xfrm>
          <a:prstGeom prst="rect">
            <a:avLst/>
          </a:prstGeom>
          <a:solidFill>
            <a:srgbClr val="FFDA00"/>
          </a:solidFill>
        </p:spPr>
        <p:txBody>
          <a:bodyPr/>
          <a:lstStyle/>
          <a:p>
            <a:endParaRPr lang="en-IE"/>
          </a:p>
        </p:txBody>
      </p:sp>
      <p:sp>
        <p:nvSpPr>
          <p:cNvPr id="13" name="AutoShape 13">
            <a:extLst>
              <a:ext uri="{FF2B5EF4-FFF2-40B4-BE49-F238E27FC236}">
                <a16:creationId xmlns:a16="http://schemas.microsoft.com/office/drawing/2014/main" id="{3B4B5AB3-10AD-8C0A-E61A-51556E0A2703}"/>
              </a:ext>
            </a:extLst>
          </p:cNvPr>
          <p:cNvSpPr/>
          <p:nvPr/>
        </p:nvSpPr>
        <p:spPr>
          <a:xfrm>
            <a:off x="7338685" y="1537735"/>
            <a:ext cx="378194" cy="950002"/>
          </a:xfrm>
          <a:prstGeom prst="rect">
            <a:avLst/>
          </a:prstGeom>
          <a:solidFill>
            <a:srgbClr val="0F3661"/>
          </a:solidFill>
        </p:spPr>
        <p:txBody>
          <a:bodyPr/>
          <a:lstStyle/>
          <a:p>
            <a:endParaRPr lang="en-IE"/>
          </a:p>
        </p:txBody>
      </p:sp>
      <p:sp>
        <p:nvSpPr>
          <p:cNvPr id="14" name="AutoShape 14">
            <a:extLst>
              <a:ext uri="{FF2B5EF4-FFF2-40B4-BE49-F238E27FC236}">
                <a16:creationId xmlns:a16="http://schemas.microsoft.com/office/drawing/2014/main" id="{59A875CC-A8F7-D61E-C9DC-FE77E934A7B9}"/>
              </a:ext>
            </a:extLst>
          </p:cNvPr>
          <p:cNvSpPr/>
          <p:nvPr/>
        </p:nvSpPr>
        <p:spPr>
          <a:xfrm>
            <a:off x="7342742" y="2489499"/>
            <a:ext cx="378194" cy="8123273"/>
          </a:xfrm>
          <a:prstGeom prst="rect">
            <a:avLst/>
          </a:prstGeom>
          <a:solidFill>
            <a:srgbClr val="69ACDF"/>
          </a:solidFill>
        </p:spPr>
        <p:txBody>
          <a:bodyPr/>
          <a:lstStyle/>
          <a:p>
            <a:endParaRPr lang="en-IE"/>
          </a:p>
        </p:txBody>
      </p:sp>
      <p:sp>
        <p:nvSpPr>
          <p:cNvPr id="17" name="TextBox 5">
            <a:extLst>
              <a:ext uri="{FF2B5EF4-FFF2-40B4-BE49-F238E27FC236}">
                <a16:creationId xmlns:a16="http://schemas.microsoft.com/office/drawing/2014/main" id="{39458745-6384-AAE4-8420-3FDA9B5F6609}"/>
              </a:ext>
            </a:extLst>
          </p:cNvPr>
          <p:cNvSpPr txBox="1"/>
          <p:nvPr/>
        </p:nvSpPr>
        <p:spPr>
          <a:xfrm>
            <a:off x="8599507" y="2924339"/>
            <a:ext cx="8202018" cy="3844001"/>
          </a:xfrm>
          <a:prstGeom prst="rect">
            <a:avLst/>
          </a:prstGeom>
        </p:spPr>
        <p:txBody>
          <a:bodyPr wrap="square" lIns="0" tIns="0" rIns="0" bIns="0" rtlCol="0" anchor="t">
            <a:spAutoFit/>
          </a:bodyPr>
          <a:lstStyle/>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Chair – To be appointed</a:t>
            </a: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Vice-Chair Manu Kelberine</a:t>
            </a:r>
          </a:p>
          <a:p>
            <a:pPr marL="457200" indent="-457200">
              <a:lnSpc>
                <a:spcPts val="3898"/>
              </a:lnSpc>
              <a:spcAft>
                <a:spcPts val="600"/>
              </a:spcAft>
              <a:buFont typeface="Arial" panose="020B0604020202020204" pitchFamily="34" charset="0"/>
              <a:buChar char="•"/>
            </a:pPr>
            <a:r>
              <a:rPr lang="en-IE" sz="2599" dirty="0">
                <a:solidFill>
                  <a:srgbClr val="0F3661"/>
                </a:solidFill>
                <a:latin typeface="Glacial Indifference"/>
              </a:rPr>
              <a:t>Last meeting: 05 September 2025</a:t>
            </a:r>
            <a:endParaRPr lang="en-US" sz="2599" dirty="0">
              <a:solidFill>
                <a:srgbClr val="0F3661"/>
              </a:solidFill>
              <a:latin typeface="Glacial Indifference"/>
            </a:endParaRPr>
          </a:p>
          <a:p>
            <a:pPr marL="457200" indent="-457200">
              <a:lnSpc>
                <a:spcPts val="3898"/>
              </a:lnSpc>
              <a:spcAft>
                <a:spcPts val="600"/>
              </a:spcAft>
              <a:buFont typeface="Arial" panose="020B0604020202020204" pitchFamily="34" charset="0"/>
              <a:buChar char="•"/>
            </a:pPr>
            <a:r>
              <a:rPr lang="en-IE" sz="2599" dirty="0">
                <a:solidFill>
                  <a:srgbClr val="0F3661"/>
                </a:solidFill>
                <a:latin typeface="Glacial Indifference"/>
              </a:rPr>
              <a:t>NWWAC advice on management measures for seabass for 2026, response received</a:t>
            </a: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Next meeting: tba</a:t>
            </a:r>
          </a:p>
          <a:p>
            <a:pPr marL="457200" indent="-457200">
              <a:lnSpc>
                <a:spcPts val="3898"/>
              </a:lnSpc>
              <a:spcAft>
                <a:spcPts val="600"/>
              </a:spcAft>
              <a:buFont typeface="Arial" panose="020B0604020202020204" pitchFamily="34" charset="0"/>
              <a:buChar char="•"/>
            </a:pPr>
            <a:endParaRPr lang="en-US" sz="2599" dirty="0">
              <a:solidFill>
                <a:srgbClr val="0F3661"/>
              </a:solidFill>
              <a:latin typeface="Glacial Indifference"/>
            </a:endParaRPr>
          </a:p>
        </p:txBody>
      </p:sp>
    </p:spTree>
    <p:extLst>
      <p:ext uri="{BB962C8B-B14F-4D97-AF65-F5344CB8AC3E}">
        <p14:creationId xmlns:p14="http://schemas.microsoft.com/office/powerpoint/2010/main" val="20415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9F2B9-9799-0B08-EABF-FEDB28892A0E}"/>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963EA3F-5052-F3BF-32B9-EB1003C78570}"/>
              </a:ext>
            </a:extLst>
          </p:cNvPr>
          <p:cNvSpPr/>
          <p:nvPr/>
        </p:nvSpPr>
        <p:spPr>
          <a:xfrm>
            <a:off x="9339045" y="0"/>
            <a:ext cx="8948955" cy="10287000"/>
          </a:xfrm>
          <a:prstGeom prst="rect">
            <a:avLst/>
          </a:prstGeom>
          <a:solidFill>
            <a:schemeClr val="bg1"/>
          </a:solidFill>
        </p:spPr>
        <p:txBody>
          <a:bodyPr/>
          <a:lstStyle/>
          <a:p>
            <a:endParaRPr lang="en-IE"/>
          </a:p>
        </p:txBody>
      </p:sp>
      <p:pic>
        <p:nvPicPr>
          <p:cNvPr id="9" name="Picture 8" descr="A city next to the water&#10;&#10;AI-generated content may be incorrect.">
            <a:extLst>
              <a:ext uri="{FF2B5EF4-FFF2-40B4-BE49-F238E27FC236}">
                <a16:creationId xmlns:a16="http://schemas.microsoft.com/office/drawing/2014/main" id="{DCF9123E-B220-9FA1-5312-2A324F29F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34" y="-25935"/>
            <a:ext cx="17947010" cy="10312935"/>
          </a:xfrm>
          <a:prstGeom prst="rect">
            <a:avLst/>
          </a:prstGeom>
        </p:spPr>
      </p:pic>
      <p:sp>
        <p:nvSpPr>
          <p:cNvPr id="16" name="AutoShape 16">
            <a:extLst>
              <a:ext uri="{FF2B5EF4-FFF2-40B4-BE49-F238E27FC236}">
                <a16:creationId xmlns:a16="http://schemas.microsoft.com/office/drawing/2014/main" id="{DDFC81D9-FD5E-D3EC-0368-EE41EBB76303}"/>
              </a:ext>
            </a:extLst>
          </p:cNvPr>
          <p:cNvSpPr/>
          <p:nvPr/>
        </p:nvSpPr>
        <p:spPr>
          <a:xfrm>
            <a:off x="7262975" y="-387755"/>
            <a:ext cx="378194" cy="1614447"/>
          </a:xfrm>
          <a:prstGeom prst="rect">
            <a:avLst/>
          </a:prstGeom>
          <a:solidFill>
            <a:srgbClr val="FFDA00"/>
          </a:solidFill>
        </p:spPr>
        <p:txBody>
          <a:bodyPr/>
          <a:lstStyle/>
          <a:p>
            <a:endParaRPr lang="en-IE"/>
          </a:p>
        </p:txBody>
      </p:sp>
      <p:sp>
        <p:nvSpPr>
          <p:cNvPr id="18" name="AutoShape 18">
            <a:extLst>
              <a:ext uri="{FF2B5EF4-FFF2-40B4-BE49-F238E27FC236}">
                <a16:creationId xmlns:a16="http://schemas.microsoft.com/office/drawing/2014/main" id="{9148E297-EC36-AE09-025A-8F51E3CC4DE8}"/>
              </a:ext>
            </a:extLst>
          </p:cNvPr>
          <p:cNvSpPr/>
          <p:nvPr/>
        </p:nvSpPr>
        <p:spPr>
          <a:xfrm>
            <a:off x="7275044" y="2189661"/>
            <a:ext cx="378194" cy="8123273"/>
          </a:xfrm>
          <a:prstGeom prst="rect">
            <a:avLst/>
          </a:prstGeom>
          <a:solidFill>
            <a:srgbClr val="69ACDF"/>
          </a:solidFill>
        </p:spPr>
        <p:txBody>
          <a:bodyPr/>
          <a:lstStyle/>
          <a:p>
            <a:endParaRPr lang="en-IE"/>
          </a:p>
        </p:txBody>
      </p:sp>
      <p:sp>
        <p:nvSpPr>
          <p:cNvPr id="12" name="TextBox 5">
            <a:extLst>
              <a:ext uri="{FF2B5EF4-FFF2-40B4-BE49-F238E27FC236}">
                <a16:creationId xmlns:a16="http://schemas.microsoft.com/office/drawing/2014/main" id="{174F5FB0-B44D-47D0-D4B1-C5A0A755ED01}"/>
              </a:ext>
            </a:extLst>
          </p:cNvPr>
          <p:cNvSpPr txBox="1"/>
          <p:nvPr/>
        </p:nvSpPr>
        <p:spPr>
          <a:xfrm>
            <a:off x="2438400" y="5978869"/>
            <a:ext cx="11582400" cy="958596"/>
          </a:xfrm>
          <a:prstGeom prst="rect">
            <a:avLst/>
          </a:prstGeom>
        </p:spPr>
        <p:txBody>
          <a:bodyPr wrap="square" lIns="0" tIns="0" rIns="0" bIns="0" rtlCol="0" anchor="t">
            <a:spAutoFit/>
          </a:bodyPr>
          <a:lstStyle/>
          <a:p>
            <a:pPr>
              <a:lnSpc>
                <a:spcPts val="3898"/>
              </a:lnSpc>
            </a:pPr>
            <a:endParaRPr lang="en-IE" sz="1800">
              <a:effectLst/>
              <a:latin typeface="Times New Roman" panose="02020603050405020304" pitchFamily="18" charset="0"/>
              <a:ea typeface="Times New Roman" panose="02020603050405020304" pitchFamily="18" charset="0"/>
            </a:endParaRPr>
          </a:p>
          <a:p>
            <a:pPr marL="457200" indent="-457200">
              <a:lnSpc>
                <a:spcPts val="3898"/>
              </a:lnSpc>
              <a:buFont typeface="Arial" panose="020B0604020202020204" pitchFamily="34" charset="0"/>
              <a:buChar char="•"/>
            </a:pPr>
            <a:endParaRPr lang="en-US" sz="2599">
              <a:solidFill>
                <a:srgbClr val="0F3661"/>
              </a:solidFill>
              <a:latin typeface="Glacial Indifference"/>
            </a:endParaRPr>
          </a:p>
        </p:txBody>
      </p:sp>
      <p:grpSp>
        <p:nvGrpSpPr>
          <p:cNvPr id="6" name="Group 6">
            <a:extLst>
              <a:ext uri="{FF2B5EF4-FFF2-40B4-BE49-F238E27FC236}">
                <a16:creationId xmlns:a16="http://schemas.microsoft.com/office/drawing/2014/main" id="{2D0D6CF9-5B03-AC04-5970-1F909CAEB5E3}"/>
              </a:ext>
            </a:extLst>
          </p:cNvPr>
          <p:cNvGrpSpPr/>
          <p:nvPr/>
        </p:nvGrpSpPr>
        <p:grpSpPr>
          <a:xfrm>
            <a:off x="1881546" y="9947138"/>
            <a:ext cx="7530265" cy="19050"/>
            <a:chOff x="0" y="0"/>
            <a:chExt cx="10040353" cy="25400"/>
          </a:xfrm>
        </p:grpSpPr>
        <p:sp>
          <p:nvSpPr>
            <p:cNvPr id="7" name="AutoShape 7">
              <a:extLst>
                <a:ext uri="{FF2B5EF4-FFF2-40B4-BE49-F238E27FC236}">
                  <a16:creationId xmlns:a16="http://schemas.microsoft.com/office/drawing/2014/main" id="{74D0F9A8-3D39-E707-121C-4CF5D869C61F}"/>
                </a:ext>
              </a:extLst>
            </p:cNvPr>
            <p:cNvSpPr/>
            <p:nvPr/>
          </p:nvSpPr>
          <p:spPr>
            <a:xfrm>
              <a:off x="0" y="0"/>
              <a:ext cx="7414309" cy="0"/>
            </a:xfrm>
            <a:prstGeom prst="line">
              <a:avLst/>
            </a:prstGeom>
            <a:ln w="25400" cap="rnd">
              <a:solidFill>
                <a:srgbClr val="69ACDF"/>
              </a:solidFill>
              <a:prstDash val="solid"/>
              <a:headEnd type="none" w="sm" len="sm"/>
              <a:tailEnd type="none" w="sm" len="sm"/>
            </a:ln>
          </p:spPr>
          <p:txBody>
            <a:bodyPr/>
            <a:lstStyle/>
            <a:p>
              <a:endParaRPr lang="en-IE"/>
            </a:p>
          </p:txBody>
        </p:sp>
        <p:sp>
          <p:nvSpPr>
            <p:cNvPr id="11" name="AutoShape 8">
              <a:extLst>
                <a:ext uri="{FF2B5EF4-FFF2-40B4-BE49-F238E27FC236}">
                  <a16:creationId xmlns:a16="http://schemas.microsoft.com/office/drawing/2014/main" id="{C2BB1F2D-19D1-13E2-4B4E-03C2F37335BA}"/>
                </a:ext>
              </a:extLst>
            </p:cNvPr>
            <p:cNvSpPr/>
            <p:nvPr/>
          </p:nvSpPr>
          <p:spPr>
            <a:xfrm>
              <a:off x="7382124" y="0"/>
              <a:ext cx="848906" cy="0"/>
            </a:xfrm>
            <a:prstGeom prst="line">
              <a:avLst/>
            </a:prstGeom>
            <a:ln w="25400" cap="rnd">
              <a:solidFill>
                <a:srgbClr val="0F3661"/>
              </a:solidFill>
              <a:prstDash val="solid"/>
              <a:headEnd type="none" w="sm" len="sm"/>
              <a:tailEnd type="none" w="sm" len="sm"/>
            </a:ln>
          </p:spPr>
          <p:txBody>
            <a:bodyPr/>
            <a:lstStyle/>
            <a:p>
              <a:endParaRPr lang="en-IE"/>
            </a:p>
          </p:txBody>
        </p:sp>
        <p:sp>
          <p:nvSpPr>
            <p:cNvPr id="13" name="AutoShape 9">
              <a:extLst>
                <a:ext uri="{FF2B5EF4-FFF2-40B4-BE49-F238E27FC236}">
                  <a16:creationId xmlns:a16="http://schemas.microsoft.com/office/drawing/2014/main" id="{26E320CD-FCC4-994B-D3CD-4BCCDCAE4F87}"/>
                </a:ext>
              </a:extLst>
            </p:cNvPr>
            <p:cNvSpPr/>
            <p:nvPr/>
          </p:nvSpPr>
          <p:spPr>
            <a:xfrm>
              <a:off x="8214996" y="0"/>
              <a:ext cx="1825358" cy="0"/>
            </a:xfrm>
            <a:prstGeom prst="line">
              <a:avLst/>
            </a:prstGeom>
            <a:ln w="25400" cap="rnd">
              <a:solidFill>
                <a:srgbClr val="FFDA00"/>
              </a:solidFill>
              <a:prstDash val="solid"/>
              <a:headEnd type="none" w="sm" len="sm"/>
              <a:tailEnd type="none" w="sm" len="sm"/>
            </a:ln>
          </p:spPr>
          <p:txBody>
            <a:bodyPr/>
            <a:lstStyle/>
            <a:p>
              <a:endParaRPr lang="en-IE"/>
            </a:p>
          </p:txBody>
        </p:sp>
      </p:grpSp>
      <p:sp>
        <p:nvSpPr>
          <p:cNvPr id="3" name="AutoShape 4">
            <a:extLst>
              <a:ext uri="{FF2B5EF4-FFF2-40B4-BE49-F238E27FC236}">
                <a16:creationId xmlns:a16="http://schemas.microsoft.com/office/drawing/2014/main" id="{BBD6BA12-10F2-C790-9F22-7BB0495739DC}"/>
              </a:ext>
            </a:extLst>
          </p:cNvPr>
          <p:cNvSpPr/>
          <p:nvPr/>
        </p:nvSpPr>
        <p:spPr>
          <a:xfrm>
            <a:off x="7629099" y="-177420"/>
            <a:ext cx="10658901" cy="10503321"/>
          </a:xfrm>
          <a:prstGeom prst="rect">
            <a:avLst/>
          </a:prstGeom>
          <a:solidFill>
            <a:srgbClr val="F9F9F9"/>
          </a:solidFill>
        </p:spPr>
        <p:txBody>
          <a:bodyPr/>
          <a:lstStyle/>
          <a:p>
            <a:pPr marL="0" marR="0" lvl="0" indent="0" algn="l" defTabSz="914400" rtl="0" eaLnBrk="1" fontAlgn="auto" latinLnBrk="0" hangingPunct="1">
              <a:lnSpc>
                <a:spcPct val="100000"/>
              </a:lnSpc>
              <a:spcBef>
                <a:spcPts val="80"/>
              </a:spcBef>
              <a:spcAft>
                <a:spcPts val="0"/>
              </a:spcAft>
              <a:buClrTx/>
              <a:buSzTx/>
              <a:buFont typeface="+mj-lt"/>
              <a:buNone/>
              <a:tabLst/>
              <a:defRPr/>
            </a:pPr>
            <a:endParaRPr kumimoji="0" lang="en-IE" sz="3200" b="0" i="0" u="none" strike="noStrike" kern="1200" cap="none" spc="-20" normalizeH="0" baseline="0" noProof="0">
              <a:ln>
                <a:noFill/>
              </a:ln>
              <a:solidFill>
                <a:srgbClr val="1F497D"/>
              </a:solidFill>
              <a:effectLst/>
              <a:uLnTx/>
              <a:uFillTx/>
              <a:latin typeface="Futura 1 Bold"/>
            </a:endParaRPr>
          </a:p>
          <a:p>
            <a:pPr lvl="1">
              <a:spcBef>
                <a:spcPts val="80"/>
              </a:spcBef>
              <a:defRPr/>
            </a:pPr>
            <a:endParaRPr kumimoji="0" lang="en-IE" sz="2800" b="0" i="0" u="none" strike="noStrike" kern="1200" cap="none" spc="-20" normalizeH="0" baseline="0" noProof="0">
              <a:ln>
                <a:noFill/>
              </a:ln>
              <a:solidFill>
                <a:srgbClr val="1F497D"/>
              </a:solidFill>
              <a:effectLst/>
              <a:uLnTx/>
              <a:uFillTx/>
              <a:latin typeface="Futura 1 Bold"/>
            </a:endParaRPr>
          </a:p>
          <a:p>
            <a:pPr lvl="1">
              <a:spcBef>
                <a:spcPts val="80"/>
              </a:spcBef>
              <a:defRPr/>
            </a:pPr>
            <a:endParaRPr lang="en-IE" sz="2800" spc="-20">
              <a:solidFill>
                <a:srgbClr val="1F497D"/>
              </a:solidFill>
              <a:latin typeface="Futura 1 Bold"/>
            </a:endParaRPr>
          </a:p>
          <a:p>
            <a:pPr lvl="1">
              <a:spcBef>
                <a:spcPts val="80"/>
              </a:spcBef>
              <a:defRPr/>
            </a:pPr>
            <a:endParaRPr kumimoji="0" lang="en-IE" sz="2800" b="0" i="0" u="none" strike="noStrike" kern="1200" cap="none" spc="-20" normalizeH="0" baseline="0" noProof="0">
              <a:ln>
                <a:noFill/>
              </a:ln>
              <a:solidFill>
                <a:srgbClr val="1F497D"/>
              </a:solidFill>
              <a:effectLst/>
              <a:uLnTx/>
              <a:uFillTx/>
              <a:latin typeface="Futura 1 Bold"/>
            </a:endParaRPr>
          </a:p>
          <a:p>
            <a:pPr lvl="1">
              <a:spcBef>
                <a:spcPts val="80"/>
              </a:spcBef>
              <a:defRPr/>
            </a:pPr>
            <a:endParaRPr lang="en-IE" sz="1600"/>
          </a:p>
        </p:txBody>
      </p:sp>
      <p:pic>
        <p:nvPicPr>
          <p:cNvPr id="23" name="Picture 4">
            <a:extLst>
              <a:ext uri="{FF2B5EF4-FFF2-40B4-BE49-F238E27FC236}">
                <a16:creationId xmlns:a16="http://schemas.microsoft.com/office/drawing/2014/main" id="{BDA87AD5-7E4D-12F4-D010-877D08056819}"/>
              </a:ext>
            </a:extLst>
          </p:cNvPr>
          <p:cNvPicPr>
            <a:picLocks noChangeAspect="1"/>
          </p:cNvPicPr>
          <p:nvPr/>
        </p:nvPicPr>
        <p:blipFill>
          <a:blip r:embed="rId3"/>
          <a:srcRect/>
          <a:stretch>
            <a:fillRect/>
          </a:stretch>
        </p:blipFill>
        <p:spPr>
          <a:xfrm>
            <a:off x="16916827" y="478733"/>
            <a:ext cx="1030183" cy="403059"/>
          </a:xfrm>
          <a:prstGeom prst="rect">
            <a:avLst/>
          </a:prstGeom>
        </p:spPr>
      </p:pic>
      <p:sp>
        <p:nvSpPr>
          <p:cNvPr id="24" name="TextBox 8">
            <a:extLst>
              <a:ext uri="{FF2B5EF4-FFF2-40B4-BE49-F238E27FC236}">
                <a16:creationId xmlns:a16="http://schemas.microsoft.com/office/drawing/2014/main" id="{24A395C8-D8D6-1B9A-14CC-51779BA4D456}"/>
              </a:ext>
            </a:extLst>
          </p:cNvPr>
          <p:cNvSpPr txBox="1"/>
          <p:nvPr/>
        </p:nvSpPr>
        <p:spPr>
          <a:xfrm>
            <a:off x="12956854" y="500221"/>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7" name="AutoShape 17">
            <a:extLst>
              <a:ext uri="{FF2B5EF4-FFF2-40B4-BE49-F238E27FC236}">
                <a16:creationId xmlns:a16="http://schemas.microsoft.com/office/drawing/2014/main" id="{1D932C4C-A4D4-0473-F361-7B3188660F1E}"/>
              </a:ext>
            </a:extLst>
          </p:cNvPr>
          <p:cNvSpPr/>
          <p:nvPr/>
        </p:nvSpPr>
        <p:spPr>
          <a:xfrm>
            <a:off x="7233479" y="1239659"/>
            <a:ext cx="378194" cy="950002"/>
          </a:xfrm>
          <a:prstGeom prst="rect">
            <a:avLst/>
          </a:prstGeom>
          <a:solidFill>
            <a:srgbClr val="0F3661"/>
          </a:solidFill>
        </p:spPr>
        <p:txBody>
          <a:bodyPr/>
          <a:lstStyle/>
          <a:p>
            <a:endParaRPr lang="en-IE"/>
          </a:p>
        </p:txBody>
      </p:sp>
      <p:sp>
        <p:nvSpPr>
          <p:cNvPr id="25" name="TextBox 24">
            <a:extLst>
              <a:ext uri="{FF2B5EF4-FFF2-40B4-BE49-F238E27FC236}">
                <a16:creationId xmlns:a16="http://schemas.microsoft.com/office/drawing/2014/main" id="{6957D2D2-0E83-2DBF-888A-9157DD4CA150}"/>
              </a:ext>
            </a:extLst>
          </p:cNvPr>
          <p:cNvSpPr txBox="1"/>
          <p:nvPr/>
        </p:nvSpPr>
        <p:spPr>
          <a:xfrm>
            <a:off x="8550220" y="1226692"/>
            <a:ext cx="8597280" cy="7379328"/>
          </a:xfrm>
          <a:prstGeom prst="rect">
            <a:avLst/>
          </a:prstGeom>
          <a:noFill/>
        </p:spPr>
        <p:txBody>
          <a:bodyPr wrap="square" rtlCol="0">
            <a:spAutoFit/>
          </a:bodyPr>
          <a:lstStyle/>
          <a:p>
            <a:r>
              <a:rPr lang="en-IE" sz="4800" spc="-20" dirty="0">
                <a:solidFill>
                  <a:srgbClr val="1F497D"/>
                </a:solidFill>
                <a:latin typeface="Futura 1 Bold"/>
              </a:rPr>
              <a:t>Whelk</a:t>
            </a:r>
          </a:p>
          <a:p>
            <a:endParaRPr lang="en-IE" dirty="0"/>
          </a:p>
          <a:p>
            <a:pPr marL="457200" indent="-457200">
              <a:lnSpc>
                <a:spcPts val="3898"/>
              </a:lnSpc>
              <a:spcAft>
                <a:spcPts val="600"/>
              </a:spcAft>
              <a:buFont typeface="Arial" panose="020B0604020202020204" pitchFamily="34" charset="0"/>
              <a:buChar char="•"/>
            </a:pPr>
            <a:r>
              <a:rPr lang="en-US" sz="2600" dirty="0">
                <a:solidFill>
                  <a:srgbClr val="0F3661"/>
                </a:solidFill>
                <a:latin typeface="Glacial Indifference"/>
              </a:rPr>
              <a:t>Chair Alexandre Leclerc</a:t>
            </a:r>
          </a:p>
          <a:p>
            <a:pPr marL="457200" indent="-457200">
              <a:lnSpc>
                <a:spcPts val="3898"/>
              </a:lnSpc>
              <a:spcAft>
                <a:spcPts val="600"/>
              </a:spcAft>
              <a:buFont typeface="Arial" panose="020B0604020202020204" pitchFamily="34" charset="0"/>
              <a:buChar char="•"/>
            </a:pPr>
            <a:r>
              <a:rPr lang="en-IE" sz="2600" dirty="0">
                <a:solidFill>
                  <a:srgbClr val="0F3661"/>
                </a:solidFill>
                <a:latin typeface="Glacial Indifference"/>
              </a:rPr>
              <a:t>Last meeting: 23 October 2025</a:t>
            </a:r>
          </a:p>
          <a:p>
            <a:pPr marL="457200" indent="-457200">
              <a:lnSpc>
                <a:spcPts val="3898"/>
              </a:lnSpc>
              <a:spcAft>
                <a:spcPts val="600"/>
              </a:spcAft>
              <a:buFont typeface="Arial" panose="020B0604020202020204" pitchFamily="34" charset="0"/>
              <a:buChar char="•"/>
            </a:pPr>
            <a:r>
              <a:rPr lang="en-GB" sz="2600" dirty="0">
                <a:solidFill>
                  <a:srgbClr val="0F3661"/>
                </a:solidFill>
                <a:latin typeface="Glacial Indifference"/>
              </a:rPr>
              <a:t>The FG Whelk was reactivated in 2025 in light of recent scientific developments and new data.</a:t>
            </a:r>
          </a:p>
          <a:p>
            <a:pPr marL="457200" indent="-457200">
              <a:lnSpc>
                <a:spcPts val="3898"/>
              </a:lnSpc>
              <a:spcAft>
                <a:spcPts val="600"/>
              </a:spcAft>
              <a:buFont typeface="Arial" panose="020B0604020202020204" pitchFamily="34" charset="0"/>
              <a:buChar char="•"/>
            </a:pPr>
            <a:r>
              <a:rPr lang="en-GB" sz="2600" dirty="0">
                <a:solidFill>
                  <a:srgbClr val="0F3661"/>
                </a:solidFill>
                <a:latin typeface="Glacial Indifference"/>
              </a:rPr>
              <a:t>The FG will follow the work of the ICES Working Group on Whelk, to enable exchanges between scientists and FG members to assess whether sufficient data are now available to again request that the Commission put management measures in place for EU waters, and to consider further engagement with the UK through the Specialised Committee on Fisheries.</a:t>
            </a:r>
            <a:endParaRPr lang="en-US" sz="2600" dirty="0">
              <a:solidFill>
                <a:srgbClr val="0F3661"/>
              </a:solidFill>
              <a:latin typeface="Glacial Indifference"/>
            </a:endParaRPr>
          </a:p>
          <a:p>
            <a:pPr marL="457200" indent="-457200">
              <a:lnSpc>
                <a:spcPts val="3898"/>
              </a:lnSpc>
              <a:spcAft>
                <a:spcPts val="600"/>
              </a:spcAft>
              <a:buFont typeface="Arial" panose="020B0604020202020204" pitchFamily="34" charset="0"/>
              <a:buChar char="•"/>
            </a:pPr>
            <a:r>
              <a:rPr lang="en-IE" sz="2600" dirty="0">
                <a:solidFill>
                  <a:srgbClr val="0F3661"/>
                </a:solidFill>
                <a:highlight>
                  <a:srgbClr val="FFFF00"/>
                </a:highlight>
                <a:latin typeface="Glacial Indifference"/>
              </a:rPr>
              <a:t>Next meeting: currently being organised.</a:t>
            </a:r>
            <a:endParaRPr lang="en-IE" dirty="0">
              <a:highlight>
                <a:srgbClr val="FFFF00"/>
              </a:highlight>
            </a:endParaRPr>
          </a:p>
        </p:txBody>
      </p:sp>
    </p:spTree>
    <p:extLst>
      <p:ext uri="{BB962C8B-B14F-4D97-AF65-F5344CB8AC3E}">
        <p14:creationId xmlns:p14="http://schemas.microsoft.com/office/powerpoint/2010/main" val="3644598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722" b="5285"/>
          <a:stretch>
            <a:fillRect/>
          </a:stretch>
        </p:blipFill>
        <p:spPr>
          <a:xfrm>
            <a:off x="13338447" y="0"/>
            <a:ext cx="15412495" cy="10287000"/>
          </a:xfrm>
          <a:prstGeom prst="rect">
            <a:avLst/>
          </a:prstGeom>
        </p:spPr>
      </p:pic>
      <p:sp>
        <p:nvSpPr>
          <p:cNvPr id="3" name="AutoShape 3"/>
          <p:cNvSpPr/>
          <p:nvPr/>
        </p:nvSpPr>
        <p:spPr>
          <a:xfrm>
            <a:off x="13351941" y="91991"/>
            <a:ext cx="7692753" cy="10287000"/>
          </a:xfrm>
          <a:prstGeom prst="rect">
            <a:avLst/>
          </a:prstGeom>
          <a:solidFill>
            <a:srgbClr val="004D88">
              <a:alpha val="18824"/>
            </a:srgbClr>
          </a:solidFill>
        </p:spPr>
        <p:txBody>
          <a:bodyPr/>
          <a:lstStyle/>
          <a:p>
            <a:endParaRPr lang="en-IE"/>
          </a:p>
        </p:txBody>
      </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53790" y="5235491"/>
            <a:ext cx="166433" cy="166433"/>
          </a:xfrm>
          <a:prstGeom prst="rect">
            <a:avLst/>
          </a:prstGeom>
        </p:spPr>
      </p:pic>
      <p:sp>
        <p:nvSpPr>
          <p:cNvPr id="10" name="AutoShape 10"/>
          <p:cNvSpPr/>
          <p:nvPr/>
        </p:nvSpPr>
        <p:spPr>
          <a:xfrm>
            <a:off x="12953506" y="0"/>
            <a:ext cx="378194" cy="1614447"/>
          </a:xfrm>
          <a:prstGeom prst="rect">
            <a:avLst/>
          </a:prstGeom>
          <a:solidFill>
            <a:srgbClr val="FFDA00"/>
          </a:solidFill>
        </p:spPr>
        <p:txBody>
          <a:bodyPr/>
          <a:lstStyle/>
          <a:p>
            <a:endParaRPr lang="en-IE"/>
          </a:p>
        </p:txBody>
      </p:sp>
      <p:sp>
        <p:nvSpPr>
          <p:cNvPr id="11" name="AutoShape 11"/>
          <p:cNvSpPr/>
          <p:nvPr/>
        </p:nvSpPr>
        <p:spPr>
          <a:xfrm>
            <a:off x="12960253" y="1614447"/>
            <a:ext cx="378194" cy="950002"/>
          </a:xfrm>
          <a:prstGeom prst="rect">
            <a:avLst/>
          </a:prstGeom>
          <a:solidFill>
            <a:srgbClr val="0F3661"/>
          </a:solidFill>
        </p:spPr>
        <p:txBody>
          <a:bodyPr/>
          <a:lstStyle/>
          <a:p>
            <a:endParaRPr lang="en-IE"/>
          </a:p>
        </p:txBody>
      </p:sp>
      <p:sp>
        <p:nvSpPr>
          <p:cNvPr id="12" name="AutoShape 12"/>
          <p:cNvSpPr/>
          <p:nvPr/>
        </p:nvSpPr>
        <p:spPr>
          <a:xfrm>
            <a:off x="12956814" y="2564449"/>
            <a:ext cx="378194" cy="8123273"/>
          </a:xfrm>
          <a:prstGeom prst="rect">
            <a:avLst/>
          </a:prstGeom>
          <a:solidFill>
            <a:srgbClr val="69ACDF"/>
          </a:solidFill>
        </p:spPr>
        <p:txBody>
          <a:bodyPr/>
          <a:lstStyle/>
          <a:p>
            <a:endParaRPr lang="en-IE"/>
          </a:p>
        </p:txBody>
      </p:sp>
      <p:sp>
        <p:nvSpPr>
          <p:cNvPr id="13" name="TextBox 6">
            <a:extLst>
              <a:ext uri="{FF2B5EF4-FFF2-40B4-BE49-F238E27FC236}">
                <a16:creationId xmlns:a16="http://schemas.microsoft.com/office/drawing/2014/main" id="{4DEAE1D7-9C25-C7A6-477E-A9282C78043C}"/>
              </a:ext>
            </a:extLst>
          </p:cNvPr>
          <p:cNvSpPr txBox="1"/>
          <p:nvPr/>
        </p:nvSpPr>
        <p:spPr>
          <a:xfrm>
            <a:off x="603049" y="242872"/>
            <a:ext cx="11555084" cy="1527919"/>
          </a:xfrm>
          <a:prstGeom prst="rect">
            <a:avLst/>
          </a:prstGeom>
        </p:spPr>
        <p:txBody>
          <a:bodyPr wrap="square" lIns="0" tIns="0" rIns="0" bIns="0" rtlCol="0" anchor="t">
            <a:spAutoFit/>
          </a:bodyPr>
          <a:lstStyle/>
          <a:p>
            <a:pPr>
              <a:lnSpc>
                <a:spcPts val="6239"/>
              </a:lnSpc>
            </a:pPr>
            <a:r>
              <a:rPr lang="en-US" sz="4800" dirty="0">
                <a:solidFill>
                  <a:srgbClr val="0F3661"/>
                </a:solidFill>
                <a:latin typeface="Futura 1 Bold"/>
              </a:rPr>
              <a:t>Focus Group Control, Enforcement &amp; Compliance</a:t>
            </a:r>
          </a:p>
        </p:txBody>
      </p:sp>
      <p:sp>
        <p:nvSpPr>
          <p:cNvPr id="5" name="TextBox 4">
            <a:extLst>
              <a:ext uri="{FF2B5EF4-FFF2-40B4-BE49-F238E27FC236}">
                <a16:creationId xmlns:a16="http://schemas.microsoft.com/office/drawing/2014/main" id="{50B5706C-25AD-8606-346E-106F900428CB}"/>
              </a:ext>
            </a:extLst>
          </p:cNvPr>
          <p:cNvSpPr txBox="1"/>
          <p:nvPr/>
        </p:nvSpPr>
        <p:spPr>
          <a:xfrm>
            <a:off x="390166" y="2065306"/>
            <a:ext cx="12165588" cy="7860485"/>
          </a:xfrm>
          <a:prstGeom prst="rect">
            <a:avLst/>
          </a:prstGeom>
          <a:noFill/>
        </p:spPr>
        <p:txBody>
          <a:bodyPr wrap="square">
            <a:spAutoFit/>
          </a:bodyPr>
          <a:lstStyle/>
          <a:p>
            <a:pPr marL="457200" indent="-457200">
              <a:lnSpc>
                <a:spcPts val="3898"/>
              </a:lnSpc>
              <a:buFont typeface="Arial" panose="020B0604020202020204" pitchFamily="34" charset="0"/>
              <a:buChar char="•"/>
            </a:pPr>
            <a:r>
              <a:rPr lang="en-US" sz="2599" dirty="0">
                <a:solidFill>
                  <a:srgbClr val="0F3661"/>
                </a:solidFill>
                <a:latin typeface="Glacial Indifference"/>
              </a:rPr>
              <a:t>Chair Patrick Murphy; Vice-chair Arthur Yon</a:t>
            </a:r>
          </a:p>
          <a:p>
            <a:pPr>
              <a:lnSpc>
                <a:spcPts val="3898"/>
              </a:lnSpc>
            </a:pPr>
            <a:endParaRPr lang="en-US" sz="100" dirty="0">
              <a:solidFill>
                <a:srgbClr val="0F3661"/>
              </a:solidFill>
              <a:latin typeface="Glacial Indifference"/>
            </a:endParaRPr>
          </a:p>
          <a:p>
            <a:pPr marL="457200" indent="-457200">
              <a:lnSpc>
                <a:spcPts val="3898"/>
              </a:lnSpc>
              <a:buFont typeface="Arial" panose="020B0604020202020204" pitchFamily="34" charset="0"/>
              <a:buChar char="•"/>
            </a:pPr>
            <a:r>
              <a:rPr lang="en-US" sz="2599" dirty="0">
                <a:solidFill>
                  <a:srgbClr val="0F3661"/>
                </a:solidFill>
                <a:latin typeface="Glacial Indifference"/>
              </a:rPr>
              <a:t>Last meeting on 08 September</a:t>
            </a: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Joint NWWAC – PelAC – NSAC advice on the Control Regulation submitted 23 May, response received – but: no direct response to the Multi-AC queries to DG MARE following workshop on 20 February. </a:t>
            </a: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Joint ACs Letter on stakeholder consultation related to the implementation of Control Regulation, response received</a:t>
            </a: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NWWAC Advice on the recent Delegated Regulation related to Control Regulation and on boarding ladder measures, response received as email text</a:t>
            </a: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Joint request sent to MSG for meeting with Control Expert Group – TBD</a:t>
            </a:r>
          </a:p>
          <a:p>
            <a:pPr marL="457200" indent="-457200">
              <a:lnSpc>
                <a:spcPts val="3898"/>
              </a:lnSpc>
              <a:buFont typeface="Arial" panose="020B0604020202020204" pitchFamily="34" charset="0"/>
              <a:buChar char="•"/>
            </a:pPr>
            <a:r>
              <a:rPr lang="en-US" sz="2599" dirty="0">
                <a:solidFill>
                  <a:srgbClr val="0F3661"/>
                </a:solidFill>
                <a:latin typeface="Glacial Indifference"/>
              </a:rPr>
              <a:t>Workshop on Control Regulation to be </a:t>
            </a:r>
            <a:r>
              <a:rPr lang="en-US" sz="2599" dirty="0" err="1">
                <a:solidFill>
                  <a:srgbClr val="0F3661"/>
                </a:solidFill>
                <a:latin typeface="Glacial Indifference"/>
              </a:rPr>
              <a:t>organised</a:t>
            </a:r>
            <a:r>
              <a:rPr lang="en-US" sz="2599" dirty="0">
                <a:solidFill>
                  <a:srgbClr val="0F3661"/>
                </a:solidFill>
                <a:latin typeface="Glacial Indifference"/>
              </a:rPr>
              <a:t> with DG MARE Control Unit the same day of the next </a:t>
            </a:r>
            <a:r>
              <a:rPr lang="en-US" sz="2599" dirty="0" err="1">
                <a:solidFill>
                  <a:srgbClr val="0F3661"/>
                </a:solidFill>
                <a:latin typeface="Glacial Indifference"/>
              </a:rPr>
              <a:t>InterAC</a:t>
            </a:r>
            <a:r>
              <a:rPr lang="en-US" sz="2599" dirty="0">
                <a:solidFill>
                  <a:srgbClr val="0F3661"/>
                </a:solidFill>
                <a:latin typeface="Glacial Indifference"/>
              </a:rPr>
              <a:t> - TBD</a:t>
            </a:r>
          </a:p>
          <a:p>
            <a:pPr marL="457200" indent="-457200">
              <a:lnSpc>
                <a:spcPts val="3898"/>
              </a:lnSpc>
              <a:buFont typeface="Arial" panose="020B0604020202020204" pitchFamily="34" charset="0"/>
              <a:buChar char="•"/>
            </a:pPr>
            <a:endParaRPr lang="en-US" sz="600" dirty="0">
              <a:solidFill>
                <a:srgbClr val="0F3661"/>
              </a:solidFill>
              <a:latin typeface="Glacial Indifference"/>
            </a:endParaRPr>
          </a:p>
          <a:p>
            <a:pPr>
              <a:lnSpc>
                <a:spcPts val="3898"/>
              </a:lnSpc>
            </a:pPr>
            <a:r>
              <a:rPr lang="en-US" sz="2599" dirty="0">
                <a:solidFill>
                  <a:srgbClr val="0F3661"/>
                </a:solidFill>
                <a:highlight>
                  <a:srgbClr val="FFFF00"/>
                </a:highlight>
                <a:latin typeface="Glacial Indifference"/>
              </a:rPr>
              <a:t>Next FG meeting: (add date)</a:t>
            </a:r>
          </a:p>
        </p:txBody>
      </p:sp>
    </p:spTree>
    <p:extLst>
      <p:ext uri="{BB962C8B-B14F-4D97-AF65-F5344CB8AC3E}">
        <p14:creationId xmlns:p14="http://schemas.microsoft.com/office/powerpoint/2010/main" val="4287044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339045" y="0"/>
            <a:ext cx="8948955" cy="10287000"/>
          </a:xfrm>
          <a:prstGeom prst="rect">
            <a:avLst/>
          </a:prstGeom>
          <a:solidFill>
            <a:schemeClr val="bg1"/>
          </a:solidFill>
        </p:spPr>
        <p:txBody>
          <a:bodyPr/>
          <a:lstStyle/>
          <a:p>
            <a:endParaRPr lang="en-IE"/>
          </a:p>
        </p:txBody>
      </p:sp>
      <p:pic>
        <p:nvPicPr>
          <p:cNvPr id="4" name="Picture 4"/>
          <p:cNvPicPr>
            <a:picLocks noChangeAspect="1"/>
          </p:cNvPicPr>
          <p:nvPr/>
        </p:nvPicPr>
        <p:blipFill>
          <a:blip r:embed="rId2"/>
          <a:srcRect/>
          <a:stretch>
            <a:fillRect/>
          </a:stretch>
        </p:blipFill>
        <p:spPr>
          <a:xfrm>
            <a:off x="16916827" y="9636405"/>
            <a:ext cx="1030183" cy="403059"/>
          </a:xfrm>
          <a:prstGeom prst="rect">
            <a:avLst/>
          </a:prstGeom>
        </p:spPr>
      </p:pic>
      <p:sp>
        <p:nvSpPr>
          <p:cNvPr id="8" name="TextBox 8"/>
          <p:cNvSpPr txBox="1"/>
          <p:nvPr/>
        </p:nvSpPr>
        <p:spPr>
          <a:xfrm>
            <a:off x="12956854" y="9657893"/>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6" name="AutoShape 16"/>
          <p:cNvSpPr/>
          <p:nvPr/>
        </p:nvSpPr>
        <p:spPr>
          <a:xfrm>
            <a:off x="3965" y="0"/>
            <a:ext cx="378194" cy="1614447"/>
          </a:xfrm>
          <a:prstGeom prst="rect">
            <a:avLst/>
          </a:prstGeom>
          <a:solidFill>
            <a:srgbClr val="FFDA00"/>
          </a:solidFill>
        </p:spPr>
        <p:txBody>
          <a:bodyPr/>
          <a:lstStyle/>
          <a:p>
            <a:endParaRPr lang="en-IE"/>
          </a:p>
        </p:txBody>
      </p:sp>
      <p:sp>
        <p:nvSpPr>
          <p:cNvPr id="17" name="AutoShape 17"/>
          <p:cNvSpPr/>
          <p:nvPr/>
        </p:nvSpPr>
        <p:spPr>
          <a:xfrm>
            <a:off x="0" y="1614447"/>
            <a:ext cx="378194" cy="950002"/>
          </a:xfrm>
          <a:prstGeom prst="rect">
            <a:avLst/>
          </a:prstGeom>
          <a:solidFill>
            <a:srgbClr val="0F3661"/>
          </a:solidFill>
        </p:spPr>
        <p:txBody>
          <a:bodyPr/>
          <a:lstStyle/>
          <a:p>
            <a:endParaRPr lang="en-IE"/>
          </a:p>
        </p:txBody>
      </p:sp>
      <p:sp>
        <p:nvSpPr>
          <p:cNvPr id="18" name="AutoShape 18"/>
          <p:cNvSpPr/>
          <p:nvPr/>
        </p:nvSpPr>
        <p:spPr>
          <a:xfrm>
            <a:off x="0" y="2564449"/>
            <a:ext cx="378194" cy="8123273"/>
          </a:xfrm>
          <a:prstGeom prst="rect">
            <a:avLst/>
          </a:prstGeom>
          <a:solidFill>
            <a:srgbClr val="69ACDF"/>
          </a:solidFill>
        </p:spPr>
        <p:txBody>
          <a:bodyPr/>
          <a:lstStyle/>
          <a:p>
            <a:endParaRPr lang="en-IE"/>
          </a:p>
        </p:txBody>
      </p:sp>
      <p:sp>
        <p:nvSpPr>
          <p:cNvPr id="10" name="TextBox 6">
            <a:extLst>
              <a:ext uri="{FF2B5EF4-FFF2-40B4-BE49-F238E27FC236}">
                <a16:creationId xmlns:a16="http://schemas.microsoft.com/office/drawing/2014/main" id="{B839D004-D449-2B32-43B8-92C9332FC98C}"/>
              </a:ext>
            </a:extLst>
          </p:cNvPr>
          <p:cNvSpPr txBox="1"/>
          <p:nvPr/>
        </p:nvSpPr>
        <p:spPr>
          <a:xfrm>
            <a:off x="898873" y="835758"/>
            <a:ext cx="16334197" cy="795089"/>
          </a:xfrm>
          <a:prstGeom prst="rect">
            <a:avLst/>
          </a:prstGeom>
        </p:spPr>
        <p:txBody>
          <a:bodyPr wrap="square" lIns="0" tIns="0" rIns="0" bIns="0" rtlCol="0" anchor="t">
            <a:spAutoFit/>
          </a:bodyPr>
          <a:lstStyle/>
          <a:p>
            <a:pPr>
              <a:lnSpc>
                <a:spcPts val="6239"/>
              </a:lnSpc>
            </a:pPr>
            <a:r>
              <a:rPr lang="en-US" sz="5400">
                <a:solidFill>
                  <a:srgbClr val="0F3661"/>
                </a:solidFill>
                <a:latin typeface="Futura 1 Bold"/>
              </a:rPr>
              <a:t>Joint NSAC/NWWAC Focus Group Social Aspects </a:t>
            </a:r>
            <a:endParaRPr lang="en-US" sz="3200">
              <a:solidFill>
                <a:srgbClr val="0F3661"/>
              </a:solidFill>
              <a:latin typeface="Futura 1 Bold"/>
            </a:endParaRPr>
          </a:p>
        </p:txBody>
      </p:sp>
      <p:sp>
        <p:nvSpPr>
          <p:cNvPr id="3" name="TextBox 5">
            <a:extLst>
              <a:ext uri="{FF2B5EF4-FFF2-40B4-BE49-F238E27FC236}">
                <a16:creationId xmlns:a16="http://schemas.microsoft.com/office/drawing/2014/main" id="{14D258B6-4606-5380-8256-3DAAE5FB686E}"/>
              </a:ext>
            </a:extLst>
          </p:cNvPr>
          <p:cNvSpPr txBox="1"/>
          <p:nvPr/>
        </p:nvSpPr>
        <p:spPr>
          <a:xfrm>
            <a:off x="898873" y="2585129"/>
            <a:ext cx="17048137" cy="7062831"/>
          </a:xfrm>
          <a:prstGeom prst="rect">
            <a:avLst/>
          </a:prstGeom>
        </p:spPr>
        <p:txBody>
          <a:bodyPr wrap="square" lIns="0" tIns="0" rIns="0" bIns="0" rtlCol="0" anchor="t">
            <a:spAutoFit/>
          </a:bodyPr>
          <a:lstStyle/>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Led by NSAC since 01 October 2022</a:t>
            </a:r>
          </a:p>
          <a:p>
            <a:pPr marL="457200" indent="-457200">
              <a:lnSpc>
                <a:spcPts val="3898"/>
              </a:lnSpc>
              <a:spcAft>
                <a:spcPts val="600"/>
              </a:spcAft>
              <a:buFont typeface="Arial" panose="020B0604020202020204" pitchFamily="34" charset="0"/>
              <a:buChar char="•"/>
            </a:pPr>
            <a:r>
              <a:rPr lang="en-US" sz="2599">
                <a:solidFill>
                  <a:srgbClr val="0F3661"/>
                </a:solidFill>
                <a:latin typeface="Glacial Indifference"/>
              </a:rPr>
              <a:t>Chair candidate Alfred Fisker Hansen</a:t>
            </a:r>
            <a:endParaRPr lang="en-US" sz="2599" dirty="0">
              <a:solidFill>
                <a:srgbClr val="0F3661"/>
              </a:solidFill>
              <a:latin typeface="Glacial Indifference"/>
            </a:endParaRP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Latest advice: </a:t>
            </a:r>
            <a:r>
              <a:rPr lang="en-IE" sz="2599" dirty="0">
                <a:solidFill>
                  <a:srgbClr val="0F3661"/>
                </a:solidFill>
                <a:latin typeface="Glacial Indifference"/>
              </a:rPr>
              <a:t>NSAC/NWWAC advice on STECF Work on Social Data in Fisheries submitted 22 August 2025</a:t>
            </a:r>
            <a:endParaRPr lang="en-US" sz="2599" dirty="0">
              <a:solidFill>
                <a:srgbClr val="0F3661"/>
              </a:solidFill>
              <a:latin typeface="Glacial Indifference"/>
            </a:endParaRP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Last meeting on 02 September 2025:</a:t>
            </a:r>
          </a:p>
          <a:p>
            <a:pPr marL="914400" lvl="1" indent="-457200">
              <a:lnSpc>
                <a:spcPts val="3898"/>
              </a:lnSpc>
              <a:spcAft>
                <a:spcPts val="600"/>
              </a:spcAft>
              <a:buFont typeface="Arial" panose="020B0604020202020204" pitchFamily="34" charset="0"/>
              <a:buChar char="•"/>
            </a:pPr>
            <a:r>
              <a:rPr lang="en-GB" sz="2599" dirty="0">
                <a:solidFill>
                  <a:srgbClr val="0F3661"/>
                </a:solidFill>
                <a:latin typeface="Glacial Indifference"/>
              </a:rPr>
              <a:t>Presentation </a:t>
            </a:r>
            <a:r>
              <a:rPr lang="en-IE" sz="2599" dirty="0">
                <a:solidFill>
                  <a:srgbClr val="0F3661"/>
                </a:solidFill>
                <a:latin typeface="Glacial Indifference"/>
              </a:rPr>
              <a:t>Baseline study on the training and certification requirements of fishers in the EU </a:t>
            </a:r>
          </a:p>
          <a:p>
            <a:pPr marL="914400" lvl="1" indent="-457200">
              <a:lnSpc>
                <a:spcPts val="3898"/>
              </a:lnSpc>
              <a:spcAft>
                <a:spcPts val="600"/>
              </a:spcAft>
              <a:buFont typeface="Arial" panose="020B0604020202020204" pitchFamily="34" charset="0"/>
              <a:buChar char="•"/>
            </a:pPr>
            <a:r>
              <a:rPr lang="en-GB" sz="2599" dirty="0">
                <a:solidFill>
                  <a:srgbClr val="0F3661"/>
                </a:solidFill>
                <a:latin typeface="Glacial Indifference"/>
              </a:rPr>
              <a:t>Update on </a:t>
            </a:r>
            <a:r>
              <a:rPr lang="en-IE" sz="2599" dirty="0">
                <a:solidFill>
                  <a:srgbClr val="0F3661"/>
                </a:solidFill>
                <a:latin typeface="Glacial Indifference"/>
              </a:rPr>
              <a:t>EU Blue Generational Renewal Strategy (Ocean Pact)</a:t>
            </a:r>
            <a:endParaRPr lang="en-GB" sz="2599" dirty="0">
              <a:solidFill>
                <a:srgbClr val="0F3661"/>
              </a:solidFill>
              <a:latin typeface="Glacial Indifference"/>
            </a:endParaRPr>
          </a:p>
          <a:p>
            <a:pPr marL="914400" lvl="1" indent="-457200">
              <a:lnSpc>
                <a:spcPts val="3898"/>
              </a:lnSpc>
              <a:spcAft>
                <a:spcPts val="600"/>
              </a:spcAft>
              <a:buFont typeface="Arial" panose="020B0604020202020204" pitchFamily="34" charset="0"/>
              <a:buChar char="•"/>
            </a:pPr>
            <a:r>
              <a:rPr lang="en-GB" sz="2599" dirty="0">
                <a:solidFill>
                  <a:srgbClr val="0F3661"/>
                </a:solidFill>
                <a:latin typeface="Glacial Indifference"/>
              </a:rPr>
              <a:t>Discussion on </a:t>
            </a:r>
            <a:r>
              <a:rPr lang="en-IE" sz="2599" dirty="0">
                <a:solidFill>
                  <a:srgbClr val="0F3661"/>
                </a:solidFill>
                <a:latin typeface="Glacial Indifference"/>
              </a:rPr>
              <a:t>taxation of fisheries incomes compared to other sectors</a:t>
            </a:r>
            <a:endParaRPr lang="en-GB" sz="2599" dirty="0">
              <a:solidFill>
                <a:srgbClr val="0F3661"/>
              </a:solidFill>
              <a:latin typeface="Glacial Indifference"/>
            </a:endParaRPr>
          </a:p>
          <a:p>
            <a:pPr marL="914400" lvl="1"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Report on NSAC/NWWAC websites</a:t>
            </a:r>
          </a:p>
          <a:p>
            <a:pPr marL="457200" indent="-457200">
              <a:lnSpc>
                <a:spcPts val="3898"/>
              </a:lnSpc>
              <a:spcAft>
                <a:spcPts val="600"/>
              </a:spcAft>
              <a:buFont typeface="Arial" panose="020B0604020202020204" pitchFamily="34" charset="0"/>
              <a:buChar char="•"/>
            </a:pPr>
            <a:r>
              <a:rPr lang="en-US" sz="2599" dirty="0">
                <a:solidFill>
                  <a:srgbClr val="0F3661"/>
                </a:solidFill>
                <a:latin typeface="Glacial Indifference"/>
              </a:rPr>
              <a:t>Next meeting XXX to discuss</a:t>
            </a:r>
          </a:p>
          <a:p>
            <a:pPr marL="914400" lvl="1" indent="-457200">
              <a:lnSpc>
                <a:spcPts val="2600"/>
              </a:lnSpc>
              <a:buFont typeface="Arial" panose="020B0604020202020204" pitchFamily="34" charset="0"/>
              <a:buChar char="•"/>
            </a:pPr>
            <a:r>
              <a:rPr lang="en-IE" sz="2200" dirty="0">
                <a:solidFill>
                  <a:srgbClr val="0F3661"/>
                </a:solidFill>
                <a:latin typeface="Glacial Indifference"/>
              </a:rPr>
              <a:t>STECF Social and Economic reports</a:t>
            </a:r>
          </a:p>
          <a:p>
            <a:pPr marL="914400" lvl="1" indent="-457200">
              <a:lnSpc>
                <a:spcPts val="2600"/>
              </a:lnSpc>
              <a:buFont typeface="Arial" panose="020B0604020202020204" pitchFamily="34" charset="0"/>
              <a:buChar char="•"/>
            </a:pPr>
            <a:r>
              <a:rPr lang="en-IE" sz="2200" dirty="0">
                <a:solidFill>
                  <a:srgbClr val="0F3661"/>
                </a:solidFill>
                <a:latin typeface="Glacial Indifference"/>
              </a:rPr>
              <a:t>ETP-</a:t>
            </a:r>
            <a:r>
              <a:rPr lang="en-IE" sz="2200" dirty="0" err="1">
                <a:solidFill>
                  <a:srgbClr val="0F3661"/>
                </a:solidFill>
                <a:latin typeface="Glacial Indifference"/>
              </a:rPr>
              <a:t>Europeche</a:t>
            </a:r>
            <a:r>
              <a:rPr lang="en-IE" sz="2200" dirty="0">
                <a:solidFill>
                  <a:srgbClr val="0F3661"/>
                </a:solidFill>
                <a:latin typeface="Glacial Indifference"/>
              </a:rPr>
              <a:t> project on occupational health, safety and attractiveness of fisheries sector</a:t>
            </a:r>
          </a:p>
          <a:p>
            <a:pPr marL="914400" lvl="1" indent="-457200">
              <a:lnSpc>
                <a:spcPts val="2600"/>
              </a:lnSpc>
              <a:buFont typeface="Arial" panose="020B0604020202020204" pitchFamily="34" charset="0"/>
              <a:buChar char="•"/>
            </a:pPr>
            <a:r>
              <a:rPr lang="en-IE" sz="2200" dirty="0">
                <a:solidFill>
                  <a:srgbClr val="0F3661"/>
                </a:solidFill>
                <a:latin typeface="Glacial Indifference"/>
              </a:rPr>
              <a:t>Fisheries taxation system</a:t>
            </a:r>
          </a:p>
          <a:p>
            <a:pPr marL="914400" lvl="1" indent="-457200">
              <a:lnSpc>
                <a:spcPts val="2600"/>
              </a:lnSpc>
              <a:spcAft>
                <a:spcPts val="600"/>
              </a:spcAft>
              <a:buFont typeface="Arial" panose="020B0604020202020204" pitchFamily="34" charset="0"/>
              <a:buChar char="•"/>
            </a:pPr>
            <a:r>
              <a:rPr lang="en-IE" sz="2200" dirty="0">
                <a:solidFill>
                  <a:srgbClr val="0F3661"/>
                </a:solidFill>
                <a:latin typeface="Glacial Indifference"/>
              </a:rPr>
              <a:t>Discussion on potential advice</a:t>
            </a:r>
          </a:p>
          <a:p>
            <a:pPr marL="457200" indent="-457200">
              <a:lnSpc>
                <a:spcPts val="3898"/>
              </a:lnSpc>
              <a:spcAft>
                <a:spcPts val="600"/>
              </a:spcAft>
              <a:buFont typeface="Arial" panose="020B0604020202020204" pitchFamily="34" charset="0"/>
              <a:buChar char="•"/>
            </a:pPr>
            <a:endParaRPr lang="en-US" sz="2599" dirty="0">
              <a:solidFill>
                <a:srgbClr val="0F3661"/>
              </a:solidFill>
              <a:latin typeface="Glacial Indifference"/>
            </a:endParaRPr>
          </a:p>
        </p:txBody>
      </p:sp>
    </p:spTree>
    <p:extLst>
      <p:ext uri="{BB962C8B-B14F-4D97-AF65-F5344CB8AC3E}">
        <p14:creationId xmlns:p14="http://schemas.microsoft.com/office/powerpoint/2010/main" val="1230878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22DC5-7E64-29FE-D7EE-BBB253E0A62B}"/>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D90B011-3F46-CB7C-771B-C7203A673B7D}"/>
              </a:ext>
            </a:extLst>
          </p:cNvPr>
          <p:cNvPicPr>
            <a:picLocks noChangeAspect="1"/>
          </p:cNvPicPr>
          <p:nvPr/>
        </p:nvPicPr>
        <p:blipFill>
          <a:blip r:embed="rId2"/>
          <a:stretch>
            <a:fillRect/>
          </a:stretch>
        </p:blipFill>
        <p:spPr>
          <a:xfrm>
            <a:off x="11353432" y="-237990"/>
            <a:ext cx="6934568" cy="10524990"/>
          </a:xfrm>
          <a:prstGeom prst="rect">
            <a:avLst/>
          </a:prstGeom>
        </p:spPr>
      </p:pic>
      <p:sp>
        <p:nvSpPr>
          <p:cNvPr id="2" name="AutoShape 2">
            <a:extLst>
              <a:ext uri="{FF2B5EF4-FFF2-40B4-BE49-F238E27FC236}">
                <a16:creationId xmlns:a16="http://schemas.microsoft.com/office/drawing/2014/main" id="{9760638D-7989-9FE4-C412-13B4BD7B4E24}"/>
              </a:ext>
            </a:extLst>
          </p:cNvPr>
          <p:cNvSpPr/>
          <p:nvPr/>
        </p:nvSpPr>
        <p:spPr>
          <a:xfrm>
            <a:off x="5105734" y="0"/>
            <a:ext cx="6058601" cy="10287000"/>
          </a:xfrm>
          <a:prstGeom prst="rect">
            <a:avLst/>
          </a:prstGeom>
          <a:solidFill>
            <a:srgbClr val="004D88">
              <a:alpha val="18824"/>
            </a:srgbClr>
          </a:solidFill>
        </p:spPr>
        <p:txBody>
          <a:bodyPr/>
          <a:lstStyle/>
          <a:p>
            <a:endParaRPr lang="en-IE"/>
          </a:p>
        </p:txBody>
      </p:sp>
      <p:sp>
        <p:nvSpPr>
          <p:cNvPr id="5" name="AutoShape 5">
            <a:extLst>
              <a:ext uri="{FF2B5EF4-FFF2-40B4-BE49-F238E27FC236}">
                <a16:creationId xmlns:a16="http://schemas.microsoft.com/office/drawing/2014/main" id="{13E45EA3-8488-0301-9A0A-AB92D5976356}"/>
              </a:ext>
            </a:extLst>
          </p:cNvPr>
          <p:cNvSpPr/>
          <p:nvPr/>
        </p:nvSpPr>
        <p:spPr>
          <a:xfrm>
            <a:off x="0" y="0"/>
            <a:ext cx="11353433" cy="10287000"/>
          </a:xfrm>
          <a:prstGeom prst="rect">
            <a:avLst/>
          </a:prstGeom>
          <a:solidFill>
            <a:srgbClr val="F9F9F9"/>
          </a:solidFill>
        </p:spPr>
        <p:txBody>
          <a:bodyPr/>
          <a:lstStyle/>
          <a:p>
            <a:endParaRPr lang="en-IE"/>
          </a:p>
        </p:txBody>
      </p:sp>
      <p:sp>
        <p:nvSpPr>
          <p:cNvPr id="6" name="TextBox 6">
            <a:extLst>
              <a:ext uri="{FF2B5EF4-FFF2-40B4-BE49-F238E27FC236}">
                <a16:creationId xmlns:a16="http://schemas.microsoft.com/office/drawing/2014/main" id="{045B728E-79D5-28B8-97DC-E10E665393F2}"/>
              </a:ext>
            </a:extLst>
          </p:cNvPr>
          <p:cNvSpPr txBox="1"/>
          <p:nvPr/>
        </p:nvSpPr>
        <p:spPr>
          <a:xfrm>
            <a:off x="1523348" y="853811"/>
            <a:ext cx="9052410" cy="732829"/>
          </a:xfrm>
          <a:prstGeom prst="rect">
            <a:avLst/>
          </a:prstGeom>
        </p:spPr>
        <p:txBody>
          <a:bodyPr wrap="square" lIns="0" tIns="0" rIns="0" bIns="0" rtlCol="0" anchor="t">
            <a:spAutoFit/>
          </a:bodyPr>
          <a:lstStyle/>
          <a:p>
            <a:pPr>
              <a:lnSpc>
                <a:spcPts val="6239"/>
              </a:lnSpc>
            </a:pPr>
            <a:r>
              <a:rPr lang="en-US" sz="4800">
                <a:solidFill>
                  <a:srgbClr val="0F3661"/>
                </a:solidFill>
                <a:latin typeface="Futura 1 Bold"/>
              </a:rPr>
              <a:t>Meeting etiquette</a:t>
            </a:r>
          </a:p>
        </p:txBody>
      </p:sp>
      <p:sp>
        <p:nvSpPr>
          <p:cNvPr id="7" name="AutoShape 7">
            <a:extLst>
              <a:ext uri="{FF2B5EF4-FFF2-40B4-BE49-F238E27FC236}">
                <a16:creationId xmlns:a16="http://schemas.microsoft.com/office/drawing/2014/main" id="{12B8A00D-846A-51F9-0E7C-449B78BD1340}"/>
              </a:ext>
            </a:extLst>
          </p:cNvPr>
          <p:cNvSpPr/>
          <p:nvPr/>
        </p:nvSpPr>
        <p:spPr>
          <a:xfrm>
            <a:off x="1523348" y="1732116"/>
            <a:ext cx="1680802" cy="0"/>
          </a:xfrm>
          <a:prstGeom prst="line">
            <a:avLst/>
          </a:prstGeom>
          <a:ln w="19050" cap="rnd">
            <a:solidFill>
              <a:srgbClr val="69ACDF"/>
            </a:solidFill>
            <a:prstDash val="solid"/>
            <a:headEnd type="none" w="sm" len="sm"/>
            <a:tailEnd type="none" w="sm" len="sm"/>
          </a:ln>
        </p:spPr>
        <p:txBody>
          <a:bodyPr/>
          <a:lstStyle/>
          <a:p>
            <a:endParaRPr lang="en-IE"/>
          </a:p>
        </p:txBody>
      </p:sp>
      <p:sp>
        <p:nvSpPr>
          <p:cNvPr id="8" name="TextBox 8">
            <a:extLst>
              <a:ext uri="{FF2B5EF4-FFF2-40B4-BE49-F238E27FC236}">
                <a16:creationId xmlns:a16="http://schemas.microsoft.com/office/drawing/2014/main" id="{7F5EF377-3DD5-0EE2-67AB-9CA7C631A74D}"/>
              </a:ext>
            </a:extLst>
          </p:cNvPr>
          <p:cNvSpPr txBox="1"/>
          <p:nvPr/>
        </p:nvSpPr>
        <p:spPr>
          <a:xfrm>
            <a:off x="1523348" y="2234808"/>
            <a:ext cx="9052411" cy="7116179"/>
          </a:xfrm>
          <a:prstGeom prst="rect">
            <a:avLst/>
          </a:prstGeom>
        </p:spPr>
        <p:txBody>
          <a:bodyPr wrap="square" lIns="0" tIns="0" rIns="0" bIns="0" rtlCol="0" anchor="t">
            <a:spAutoFit/>
          </a:bodyPr>
          <a:lstStyle/>
          <a:p>
            <a:pPr lvl="1" indent="-285750">
              <a:lnSpc>
                <a:spcPct val="114000"/>
              </a:lnSpc>
              <a:spcAft>
                <a:spcPts val="1200"/>
              </a:spcAft>
              <a:buFont typeface="Arial" panose="020B0604020202020204" pitchFamily="34" charset="0"/>
              <a:buChar char="•"/>
            </a:pPr>
            <a:r>
              <a:rPr lang="en-IE" sz="2800">
                <a:solidFill>
                  <a:srgbClr val="0F3661"/>
                </a:solidFill>
                <a:latin typeface="Glacial Indifference"/>
              </a:rPr>
              <a:t>Please arrive on time so we can dive straight into the agenda.</a:t>
            </a:r>
          </a:p>
          <a:p>
            <a:pPr lvl="1" indent="-285750">
              <a:lnSpc>
                <a:spcPct val="114000"/>
              </a:lnSpc>
              <a:spcAft>
                <a:spcPts val="1200"/>
              </a:spcAft>
              <a:buFont typeface="Arial" panose="020B0604020202020204" pitchFamily="34" charset="0"/>
              <a:buChar char="•"/>
            </a:pPr>
            <a:r>
              <a:rPr lang="en-IE" sz="2800">
                <a:solidFill>
                  <a:srgbClr val="0F3661"/>
                </a:solidFill>
                <a:latin typeface="Glacial Indifference"/>
              </a:rPr>
              <a:t>Listen actively: Give speakers your full attention, avoid side conversations or interrupting.</a:t>
            </a:r>
            <a:endParaRPr lang="en-US" sz="2800">
              <a:solidFill>
                <a:srgbClr val="0F3661"/>
              </a:solidFill>
              <a:latin typeface="Glacial Indifference"/>
            </a:endParaRPr>
          </a:p>
          <a:p>
            <a:pPr lvl="1" indent="-285750">
              <a:lnSpc>
                <a:spcPct val="114000"/>
              </a:lnSpc>
              <a:spcAft>
                <a:spcPts val="1200"/>
              </a:spcAft>
              <a:buFont typeface="Arial" panose="020B0604020202020204" pitchFamily="34" charset="0"/>
              <a:buChar char="•"/>
            </a:pPr>
            <a:r>
              <a:rPr lang="en-US" sz="2800">
                <a:solidFill>
                  <a:srgbClr val="0F3661"/>
                </a:solidFill>
                <a:latin typeface="Glacial Indifference"/>
              </a:rPr>
              <a:t>Create a supportive environment: Be respectful, value</a:t>
            </a:r>
            <a:r>
              <a:rPr lang="en-IE" sz="2800">
                <a:solidFill>
                  <a:srgbClr val="0F3661"/>
                </a:solidFill>
                <a:latin typeface="Glacial Indifference"/>
              </a:rPr>
              <a:t> diverse opinions and use inclusive language.</a:t>
            </a:r>
          </a:p>
          <a:p>
            <a:pPr lvl="1" indent="-285750">
              <a:lnSpc>
                <a:spcPct val="114000"/>
              </a:lnSpc>
              <a:spcAft>
                <a:spcPts val="1200"/>
              </a:spcAft>
              <a:buFont typeface="Arial" panose="020B0604020202020204" pitchFamily="34" charset="0"/>
              <a:buChar char="•"/>
            </a:pPr>
            <a:r>
              <a:rPr lang="en-IE" sz="2800">
                <a:solidFill>
                  <a:srgbClr val="0F3661"/>
                </a:solidFill>
                <a:latin typeface="Glacial Indifference"/>
              </a:rPr>
              <a:t>Treat people fairly, promote an integrated way of working and respect the dignity of members at all times.</a:t>
            </a:r>
          </a:p>
          <a:p>
            <a:pPr lvl="1" indent="-285750">
              <a:lnSpc>
                <a:spcPct val="114000"/>
              </a:lnSpc>
              <a:spcAft>
                <a:spcPts val="1200"/>
              </a:spcAft>
              <a:buFont typeface="Arial" panose="020B0604020202020204" pitchFamily="34" charset="0"/>
              <a:buChar char="•"/>
            </a:pPr>
            <a:r>
              <a:rPr lang="en-IE" sz="2800">
                <a:solidFill>
                  <a:srgbClr val="0F3661"/>
                </a:solidFill>
                <a:latin typeface="Glacial Indifference"/>
              </a:rPr>
              <a:t>Use discretion and respect others. Harassment, bullying, intimidation or discrimination in any form are unacceptable.</a:t>
            </a:r>
          </a:p>
          <a:p>
            <a:pPr lvl="1" indent="-285750">
              <a:lnSpc>
                <a:spcPct val="114000"/>
              </a:lnSpc>
              <a:spcAft>
                <a:spcPts val="600"/>
              </a:spcAft>
              <a:buFont typeface="Arial" panose="020B0604020202020204" pitchFamily="34" charset="0"/>
              <a:buChar char="•"/>
            </a:pPr>
            <a:endParaRPr lang="en-US" sz="2800">
              <a:solidFill>
                <a:srgbClr val="0F3661"/>
              </a:solidFill>
              <a:latin typeface="Glacial Indifference"/>
            </a:endParaRPr>
          </a:p>
          <a:p>
            <a:pPr>
              <a:lnSpc>
                <a:spcPts val="3120"/>
              </a:lnSpc>
            </a:pPr>
            <a:endParaRPr lang="en-US" sz="2400">
              <a:solidFill>
                <a:srgbClr val="004D88"/>
              </a:solidFill>
              <a:latin typeface="Glacial Indifference"/>
            </a:endParaRPr>
          </a:p>
        </p:txBody>
      </p:sp>
      <p:sp>
        <p:nvSpPr>
          <p:cNvPr id="9" name="AutoShape 9">
            <a:extLst>
              <a:ext uri="{FF2B5EF4-FFF2-40B4-BE49-F238E27FC236}">
                <a16:creationId xmlns:a16="http://schemas.microsoft.com/office/drawing/2014/main" id="{35E8F265-1FC3-AEBA-1D30-3FF400ECC2CD}"/>
              </a:ext>
            </a:extLst>
          </p:cNvPr>
          <p:cNvSpPr/>
          <p:nvPr/>
        </p:nvSpPr>
        <p:spPr>
          <a:xfrm>
            <a:off x="11353433" y="0"/>
            <a:ext cx="378194" cy="1614447"/>
          </a:xfrm>
          <a:prstGeom prst="rect">
            <a:avLst/>
          </a:prstGeom>
          <a:solidFill>
            <a:srgbClr val="FFDA00"/>
          </a:solidFill>
        </p:spPr>
        <p:txBody>
          <a:bodyPr/>
          <a:lstStyle/>
          <a:p>
            <a:endParaRPr lang="en-IE"/>
          </a:p>
        </p:txBody>
      </p:sp>
      <p:sp>
        <p:nvSpPr>
          <p:cNvPr id="10" name="AutoShape 10">
            <a:extLst>
              <a:ext uri="{FF2B5EF4-FFF2-40B4-BE49-F238E27FC236}">
                <a16:creationId xmlns:a16="http://schemas.microsoft.com/office/drawing/2014/main" id="{F4558126-5C16-C698-3DBF-C777D94D4DB1}"/>
              </a:ext>
            </a:extLst>
          </p:cNvPr>
          <p:cNvSpPr/>
          <p:nvPr/>
        </p:nvSpPr>
        <p:spPr>
          <a:xfrm>
            <a:off x="10975238" y="1614447"/>
            <a:ext cx="378194" cy="950002"/>
          </a:xfrm>
          <a:prstGeom prst="rect">
            <a:avLst/>
          </a:prstGeom>
          <a:solidFill>
            <a:srgbClr val="0F3661"/>
          </a:solidFill>
        </p:spPr>
        <p:txBody>
          <a:bodyPr/>
          <a:lstStyle/>
          <a:p>
            <a:endParaRPr lang="en-IE"/>
          </a:p>
        </p:txBody>
      </p:sp>
      <p:sp>
        <p:nvSpPr>
          <p:cNvPr id="11" name="AutoShape 11">
            <a:extLst>
              <a:ext uri="{FF2B5EF4-FFF2-40B4-BE49-F238E27FC236}">
                <a16:creationId xmlns:a16="http://schemas.microsoft.com/office/drawing/2014/main" id="{10C0BCB0-2406-D4B9-6F18-740CA21598D1}"/>
              </a:ext>
            </a:extLst>
          </p:cNvPr>
          <p:cNvSpPr/>
          <p:nvPr/>
        </p:nvSpPr>
        <p:spPr>
          <a:xfrm>
            <a:off x="11353433" y="2564449"/>
            <a:ext cx="378194" cy="8123273"/>
          </a:xfrm>
          <a:prstGeom prst="rect">
            <a:avLst/>
          </a:prstGeom>
          <a:solidFill>
            <a:srgbClr val="69ACDF"/>
          </a:solidFill>
        </p:spPr>
        <p:txBody>
          <a:bodyPr/>
          <a:lstStyle/>
          <a:p>
            <a:endParaRPr lang="en-IE"/>
          </a:p>
        </p:txBody>
      </p:sp>
      <p:sp>
        <p:nvSpPr>
          <p:cNvPr id="14" name="TextBox 14">
            <a:extLst>
              <a:ext uri="{FF2B5EF4-FFF2-40B4-BE49-F238E27FC236}">
                <a16:creationId xmlns:a16="http://schemas.microsoft.com/office/drawing/2014/main" id="{1EC663D9-8682-3FC1-9C54-08DF5DDC1ADD}"/>
              </a:ext>
            </a:extLst>
          </p:cNvPr>
          <p:cNvSpPr txBox="1"/>
          <p:nvPr/>
        </p:nvSpPr>
        <p:spPr>
          <a:xfrm>
            <a:off x="7221163" y="-1608791"/>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pic>
        <p:nvPicPr>
          <p:cNvPr id="16" name="Google Shape;513;p76">
            <a:extLst>
              <a:ext uri="{FF2B5EF4-FFF2-40B4-BE49-F238E27FC236}">
                <a16:creationId xmlns:a16="http://schemas.microsoft.com/office/drawing/2014/main" id="{EE5D8F4F-C69E-02E9-5F95-FA5466AB4A2A}"/>
              </a:ext>
            </a:extLst>
          </p:cNvPr>
          <p:cNvPicPr preferRelativeResize="0"/>
          <p:nvPr/>
        </p:nvPicPr>
        <p:blipFill>
          <a:blip r:embed="rId3">
            <a:alphaModFix/>
          </a:blip>
          <a:stretch>
            <a:fillRect/>
          </a:stretch>
        </p:blipFill>
        <p:spPr>
          <a:xfrm>
            <a:off x="8065032" y="7827954"/>
            <a:ext cx="2510726" cy="2242622"/>
          </a:xfrm>
          <a:prstGeom prst="rect">
            <a:avLst/>
          </a:prstGeom>
          <a:noFill/>
          <a:ln>
            <a:noFill/>
          </a:ln>
        </p:spPr>
      </p:pic>
      <p:pic>
        <p:nvPicPr>
          <p:cNvPr id="17" name="Picture 4">
            <a:extLst>
              <a:ext uri="{FF2B5EF4-FFF2-40B4-BE49-F238E27FC236}">
                <a16:creationId xmlns:a16="http://schemas.microsoft.com/office/drawing/2014/main" id="{DB597471-26BA-2B43-216B-DF2382D4ACED}"/>
              </a:ext>
            </a:extLst>
          </p:cNvPr>
          <p:cNvPicPr>
            <a:picLocks noChangeAspect="1"/>
          </p:cNvPicPr>
          <p:nvPr/>
        </p:nvPicPr>
        <p:blipFill>
          <a:blip r:embed="rId4"/>
          <a:srcRect/>
          <a:stretch>
            <a:fillRect/>
          </a:stretch>
        </p:blipFill>
        <p:spPr>
          <a:xfrm>
            <a:off x="16916827" y="396847"/>
            <a:ext cx="1030183" cy="403059"/>
          </a:xfrm>
          <a:prstGeom prst="rect">
            <a:avLst/>
          </a:prstGeom>
        </p:spPr>
      </p:pic>
      <p:sp>
        <p:nvSpPr>
          <p:cNvPr id="18" name="TextBox 8">
            <a:extLst>
              <a:ext uri="{FF2B5EF4-FFF2-40B4-BE49-F238E27FC236}">
                <a16:creationId xmlns:a16="http://schemas.microsoft.com/office/drawing/2014/main" id="{F7DF055E-5996-B20D-3F29-7E17F060F958}"/>
              </a:ext>
            </a:extLst>
          </p:cNvPr>
          <p:cNvSpPr txBox="1"/>
          <p:nvPr/>
        </p:nvSpPr>
        <p:spPr>
          <a:xfrm>
            <a:off x="12956854" y="418335"/>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Tree>
    <p:extLst>
      <p:ext uri="{BB962C8B-B14F-4D97-AF65-F5344CB8AC3E}">
        <p14:creationId xmlns:p14="http://schemas.microsoft.com/office/powerpoint/2010/main" val="3505144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boat, water, sky, outdoor&#10;&#10;Description automatically generated">
            <a:extLst>
              <a:ext uri="{FF2B5EF4-FFF2-40B4-BE49-F238E27FC236}">
                <a16:creationId xmlns:a16="http://schemas.microsoft.com/office/drawing/2014/main" id="{CF052959-88C3-7616-1756-C27528AAF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771" y="0"/>
            <a:ext cx="7751532" cy="11078900"/>
          </a:xfrm>
          <a:prstGeom prst="rect">
            <a:avLst/>
          </a:prstGeom>
        </p:spPr>
      </p:pic>
      <p:pic>
        <p:nvPicPr>
          <p:cNvPr id="2" name="Picture 2"/>
          <p:cNvPicPr>
            <a:picLocks noChangeAspect="1"/>
          </p:cNvPicPr>
          <p:nvPr/>
        </p:nvPicPr>
        <p:blipFill>
          <a:blip r:embed="rId3"/>
          <a:srcRect t="17665" b="17665"/>
          <a:stretch>
            <a:fillRect/>
          </a:stretch>
        </p:blipFill>
        <p:spPr>
          <a:xfrm>
            <a:off x="17066892" y="404165"/>
            <a:ext cx="1030183" cy="403059"/>
          </a:xfrm>
          <a:prstGeom prst="rect">
            <a:avLst/>
          </a:prstGeom>
        </p:spPr>
      </p:pic>
      <p:pic>
        <p:nvPicPr>
          <p:cNvPr id="5" name="Picture 5"/>
          <p:cNvPicPr>
            <a:picLocks noChangeAspect="1"/>
          </p:cNvPicPr>
          <p:nvPr/>
        </p:nvPicPr>
        <p:blipFill>
          <a:blip r:embed="rId4"/>
          <a:srcRect/>
          <a:stretch>
            <a:fillRect/>
          </a:stretch>
        </p:blipFill>
        <p:spPr>
          <a:xfrm>
            <a:off x="3823320" y="404165"/>
            <a:ext cx="1030183" cy="403059"/>
          </a:xfrm>
          <a:prstGeom prst="rect">
            <a:avLst/>
          </a:prstGeom>
        </p:spPr>
      </p:pic>
      <p:sp>
        <p:nvSpPr>
          <p:cNvPr id="9" name="TextBox 9"/>
          <p:cNvSpPr txBox="1"/>
          <p:nvPr/>
        </p:nvSpPr>
        <p:spPr>
          <a:xfrm>
            <a:off x="8059919" y="605694"/>
            <a:ext cx="9321530" cy="1527919"/>
          </a:xfrm>
          <a:prstGeom prst="rect">
            <a:avLst/>
          </a:prstGeom>
        </p:spPr>
        <p:txBody>
          <a:bodyPr lIns="0" tIns="0" rIns="0" bIns="0" rtlCol="0" anchor="t">
            <a:spAutoFit/>
          </a:bodyPr>
          <a:lstStyle/>
          <a:p>
            <a:pPr>
              <a:lnSpc>
                <a:spcPts val="6239"/>
              </a:lnSpc>
            </a:pPr>
            <a:r>
              <a:rPr lang="en-US" sz="4400">
                <a:solidFill>
                  <a:srgbClr val="0F3661"/>
                </a:solidFill>
                <a:latin typeface="Futura 1 Bold"/>
              </a:rPr>
              <a:t>Joint NWWAC/PelAC Focus Group Spatial Dimension</a:t>
            </a:r>
          </a:p>
        </p:txBody>
      </p:sp>
      <p:sp>
        <p:nvSpPr>
          <p:cNvPr id="11" name="TextBox 11"/>
          <p:cNvSpPr txBox="1"/>
          <p:nvPr/>
        </p:nvSpPr>
        <p:spPr>
          <a:xfrm>
            <a:off x="-136653" y="425653"/>
            <a:ext cx="3845673" cy="317395"/>
          </a:xfrm>
          <a:prstGeom prst="rect">
            <a:avLst/>
          </a:prstGeom>
        </p:spPr>
        <p:txBody>
          <a:bodyPr lIns="0" tIns="0" rIns="0" bIns="0" rtlCol="0" anchor="t">
            <a:spAutoFit/>
          </a:bodyPr>
          <a:lstStyle/>
          <a:p>
            <a:pPr>
              <a:lnSpc>
                <a:spcPts val="2698"/>
              </a:lnSpc>
            </a:pPr>
            <a:r>
              <a:rPr lang="en-US" sz="1799">
                <a:solidFill>
                  <a:schemeClr val="bg1"/>
                </a:solidFill>
                <a:latin typeface="Glacial Indifference"/>
              </a:rPr>
              <a:t>North Western Waters Advisory Council</a:t>
            </a:r>
          </a:p>
        </p:txBody>
      </p:sp>
      <p:sp>
        <p:nvSpPr>
          <p:cNvPr id="12" name="AutoShape 12"/>
          <p:cNvSpPr/>
          <p:nvPr/>
        </p:nvSpPr>
        <p:spPr>
          <a:xfrm>
            <a:off x="6934567" y="0"/>
            <a:ext cx="378194" cy="1614447"/>
          </a:xfrm>
          <a:prstGeom prst="rect">
            <a:avLst/>
          </a:prstGeom>
          <a:solidFill>
            <a:srgbClr val="FFDA00"/>
          </a:solidFill>
        </p:spPr>
        <p:txBody>
          <a:bodyPr/>
          <a:lstStyle/>
          <a:p>
            <a:endParaRPr lang="en-IE"/>
          </a:p>
        </p:txBody>
      </p:sp>
      <p:sp>
        <p:nvSpPr>
          <p:cNvPr id="13" name="AutoShape 13"/>
          <p:cNvSpPr/>
          <p:nvPr/>
        </p:nvSpPr>
        <p:spPr>
          <a:xfrm>
            <a:off x="6934567" y="1614447"/>
            <a:ext cx="378194" cy="950002"/>
          </a:xfrm>
          <a:prstGeom prst="rect">
            <a:avLst/>
          </a:prstGeom>
          <a:solidFill>
            <a:srgbClr val="0F3661"/>
          </a:solidFill>
        </p:spPr>
        <p:txBody>
          <a:bodyPr/>
          <a:lstStyle/>
          <a:p>
            <a:endParaRPr lang="en-IE"/>
          </a:p>
        </p:txBody>
      </p:sp>
      <p:sp>
        <p:nvSpPr>
          <p:cNvPr id="14" name="AutoShape 14"/>
          <p:cNvSpPr/>
          <p:nvPr/>
        </p:nvSpPr>
        <p:spPr>
          <a:xfrm>
            <a:off x="7312762" y="2564449"/>
            <a:ext cx="378194" cy="8123273"/>
          </a:xfrm>
          <a:prstGeom prst="rect">
            <a:avLst/>
          </a:prstGeom>
          <a:solidFill>
            <a:srgbClr val="69ACDF"/>
          </a:solidFill>
        </p:spPr>
        <p:txBody>
          <a:bodyPr/>
          <a:lstStyle/>
          <a:p>
            <a:endParaRPr lang="en-IE"/>
          </a:p>
        </p:txBody>
      </p:sp>
      <p:sp>
        <p:nvSpPr>
          <p:cNvPr id="4" name="TextBox 5">
            <a:extLst>
              <a:ext uri="{FF2B5EF4-FFF2-40B4-BE49-F238E27FC236}">
                <a16:creationId xmlns:a16="http://schemas.microsoft.com/office/drawing/2014/main" id="{162987E6-409E-935B-1F0B-94A0399B6991}"/>
              </a:ext>
            </a:extLst>
          </p:cNvPr>
          <p:cNvSpPr txBox="1"/>
          <p:nvPr/>
        </p:nvSpPr>
        <p:spPr>
          <a:xfrm>
            <a:off x="8059919" y="2746954"/>
            <a:ext cx="9805000" cy="5972789"/>
          </a:xfrm>
          <a:prstGeom prst="rect">
            <a:avLst/>
          </a:prstGeom>
        </p:spPr>
        <p:txBody>
          <a:bodyPr wrap="square" lIns="0" tIns="0" rIns="0" bIns="0" rtlCol="0" anchor="t">
            <a:spAutoFit/>
          </a:bodyPr>
          <a:lstStyle/>
          <a:p>
            <a:pPr marL="457200" indent="-457200">
              <a:lnSpc>
                <a:spcPts val="3898"/>
              </a:lnSpc>
              <a:spcAft>
                <a:spcPts val="600"/>
              </a:spcAft>
              <a:buFont typeface="Arial" panose="020B0604020202020204" pitchFamily="34" charset="0"/>
              <a:buChar char="•"/>
            </a:pPr>
            <a:r>
              <a:rPr lang="en-US" sz="2400" dirty="0">
                <a:solidFill>
                  <a:srgbClr val="0F3661"/>
                </a:solidFill>
                <a:latin typeface="Glacial Indifference"/>
              </a:rPr>
              <a:t>Chair Gonçalo Carvalho</a:t>
            </a:r>
          </a:p>
          <a:p>
            <a:pPr marL="457200" indent="-457200">
              <a:lnSpc>
                <a:spcPts val="3898"/>
              </a:lnSpc>
              <a:spcAft>
                <a:spcPts val="600"/>
              </a:spcAft>
              <a:buFont typeface="Arial" panose="020B0604020202020204" pitchFamily="34" charset="0"/>
              <a:buChar char="•"/>
            </a:pPr>
            <a:r>
              <a:rPr lang="en-US" sz="2400" dirty="0">
                <a:solidFill>
                  <a:srgbClr val="0F3661"/>
                </a:solidFill>
                <a:latin typeface="Glacial Indifference"/>
              </a:rPr>
              <a:t>Co-ordinated by the Pelagic AC</a:t>
            </a:r>
          </a:p>
          <a:p>
            <a:pPr marL="457200" indent="-457200">
              <a:lnSpc>
                <a:spcPts val="3898"/>
              </a:lnSpc>
              <a:spcAft>
                <a:spcPts val="600"/>
              </a:spcAft>
              <a:buFont typeface="Arial" panose="020B0604020202020204" pitchFamily="34" charset="0"/>
              <a:buChar char="•"/>
            </a:pPr>
            <a:r>
              <a:rPr lang="en-US" sz="2400" dirty="0">
                <a:solidFill>
                  <a:srgbClr val="0F3661"/>
                </a:solidFill>
                <a:latin typeface="Glacial Indifference"/>
              </a:rPr>
              <a:t>Last </a:t>
            </a:r>
            <a:r>
              <a:rPr lang="en-US" sz="2400">
                <a:solidFill>
                  <a:srgbClr val="0F3661"/>
                </a:solidFill>
                <a:latin typeface="Glacial Indifference"/>
              </a:rPr>
              <a:t>meeting 28 November 2025</a:t>
            </a:r>
            <a:endParaRPr lang="en-US" sz="2400" dirty="0">
              <a:solidFill>
                <a:srgbClr val="0F3661"/>
              </a:solidFill>
              <a:latin typeface="Glacial Indifference"/>
            </a:endParaRPr>
          </a:p>
          <a:p>
            <a:pPr marL="457200" indent="-457200">
              <a:lnSpc>
                <a:spcPts val="3898"/>
              </a:lnSpc>
              <a:spcAft>
                <a:spcPts val="600"/>
              </a:spcAft>
              <a:buFont typeface="Arial" panose="020B0604020202020204" pitchFamily="34" charset="0"/>
              <a:buChar char="•"/>
            </a:pPr>
            <a:r>
              <a:rPr lang="en-IE" sz="2400" dirty="0">
                <a:solidFill>
                  <a:srgbClr val="0F3661"/>
                </a:solidFill>
                <a:latin typeface="Glacial Indifference"/>
              </a:rPr>
              <a:t>Joint NWWAC/PelAC advice to the NWW Member States on renewable energy developments in the marine space submitted to Spanish presidency of NWW MSG 17 February 2025</a:t>
            </a:r>
          </a:p>
          <a:p>
            <a:pPr marL="457200" indent="-457200">
              <a:lnSpc>
                <a:spcPts val="3898"/>
              </a:lnSpc>
              <a:spcAft>
                <a:spcPts val="600"/>
              </a:spcAft>
              <a:buFont typeface="Arial" panose="020B0604020202020204" pitchFamily="34" charset="0"/>
              <a:buChar char="•"/>
            </a:pPr>
            <a:r>
              <a:rPr lang="en-IE" sz="2400" dirty="0">
                <a:solidFill>
                  <a:srgbClr val="0F3661"/>
                </a:solidFill>
                <a:latin typeface="Glacial Indifference"/>
              </a:rPr>
              <a:t>Joint NWWAC/PelAC advice on ORE submitted 03 June, response received 31 October 2025</a:t>
            </a:r>
          </a:p>
          <a:p>
            <a:pPr marL="457200" indent="-457200">
              <a:lnSpc>
                <a:spcPts val="3898"/>
              </a:lnSpc>
              <a:spcAft>
                <a:spcPts val="600"/>
              </a:spcAft>
              <a:buFont typeface="Arial" panose="020B0604020202020204" pitchFamily="34" charset="0"/>
              <a:buChar char="•"/>
            </a:pPr>
            <a:endParaRPr lang="en-IE" sz="2400" dirty="0">
              <a:solidFill>
                <a:srgbClr val="0F3661"/>
              </a:solidFill>
              <a:latin typeface="Glacial Indifference"/>
            </a:endParaRPr>
          </a:p>
          <a:p>
            <a:pPr marL="457200" indent="-457200">
              <a:lnSpc>
                <a:spcPts val="3898"/>
              </a:lnSpc>
              <a:spcAft>
                <a:spcPts val="600"/>
              </a:spcAft>
              <a:buFont typeface="Arial" panose="020B0604020202020204" pitchFamily="34" charset="0"/>
              <a:buChar char="•"/>
            </a:pPr>
            <a:r>
              <a:rPr lang="en-IE" sz="2400" dirty="0">
                <a:solidFill>
                  <a:srgbClr val="0F3661"/>
                </a:solidFill>
                <a:latin typeface="Glacial Indifference"/>
              </a:rPr>
              <a:t>Next meeting tba</a:t>
            </a:r>
          </a:p>
          <a:p>
            <a:pPr marL="457200" indent="-457200">
              <a:lnSpc>
                <a:spcPts val="3898"/>
              </a:lnSpc>
              <a:spcAft>
                <a:spcPts val="600"/>
              </a:spcAft>
              <a:buFont typeface="Arial" panose="020B0604020202020204" pitchFamily="34" charset="0"/>
              <a:buChar char="•"/>
            </a:pPr>
            <a:endParaRPr lang="en-US" dirty="0">
              <a:solidFill>
                <a:srgbClr val="0F3661"/>
              </a:solidFill>
              <a:latin typeface="Glacial Indifference"/>
            </a:endParaRPr>
          </a:p>
        </p:txBody>
      </p:sp>
    </p:spTree>
    <p:extLst>
      <p:ext uri="{BB962C8B-B14F-4D97-AF65-F5344CB8AC3E}">
        <p14:creationId xmlns:p14="http://schemas.microsoft.com/office/powerpoint/2010/main" val="114449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6916827" y="9636405"/>
            <a:ext cx="1030183" cy="403059"/>
          </a:xfrm>
          <a:prstGeom prst="rect">
            <a:avLst/>
          </a:prstGeom>
        </p:spPr>
      </p:pic>
      <p:sp>
        <p:nvSpPr>
          <p:cNvPr id="8" name="TextBox 8"/>
          <p:cNvSpPr txBox="1"/>
          <p:nvPr/>
        </p:nvSpPr>
        <p:spPr>
          <a:xfrm>
            <a:off x="12956854" y="9657893"/>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6" name="AutoShape 16"/>
          <p:cNvSpPr/>
          <p:nvPr/>
        </p:nvSpPr>
        <p:spPr>
          <a:xfrm>
            <a:off x="3965" y="0"/>
            <a:ext cx="378194" cy="1614447"/>
          </a:xfrm>
          <a:prstGeom prst="rect">
            <a:avLst/>
          </a:prstGeom>
          <a:solidFill>
            <a:srgbClr val="FFDA00"/>
          </a:solidFill>
        </p:spPr>
        <p:txBody>
          <a:bodyPr/>
          <a:lstStyle/>
          <a:p>
            <a:endParaRPr lang="en-IE"/>
          </a:p>
        </p:txBody>
      </p:sp>
      <p:sp>
        <p:nvSpPr>
          <p:cNvPr id="17" name="AutoShape 17"/>
          <p:cNvSpPr/>
          <p:nvPr/>
        </p:nvSpPr>
        <p:spPr>
          <a:xfrm>
            <a:off x="0" y="1614447"/>
            <a:ext cx="378194" cy="950002"/>
          </a:xfrm>
          <a:prstGeom prst="rect">
            <a:avLst/>
          </a:prstGeom>
          <a:solidFill>
            <a:srgbClr val="0F3661"/>
          </a:solidFill>
        </p:spPr>
        <p:txBody>
          <a:bodyPr/>
          <a:lstStyle/>
          <a:p>
            <a:endParaRPr lang="en-IE"/>
          </a:p>
        </p:txBody>
      </p:sp>
      <p:sp>
        <p:nvSpPr>
          <p:cNvPr id="18" name="AutoShape 18"/>
          <p:cNvSpPr/>
          <p:nvPr/>
        </p:nvSpPr>
        <p:spPr>
          <a:xfrm>
            <a:off x="0" y="2564449"/>
            <a:ext cx="378194" cy="8123273"/>
          </a:xfrm>
          <a:prstGeom prst="rect">
            <a:avLst/>
          </a:prstGeom>
          <a:solidFill>
            <a:srgbClr val="69ACDF"/>
          </a:solidFill>
        </p:spPr>
        <p:txBody>
          <a:bodyPr/>
          <a:lstStyle/>
          <a:p>
            <a:endParaRPr lang="en-IE"/>
          </a:p>
        </p:txBody>
      </p:sp>
      <p:sp>
        <p:nvSpPr>
          <p:cNvPr id="12" name="TextBox 5">
            <a:extLst>
              <a:ext uri="{FF2B5EF4-FFF2-40B4-BE49-F238E27FC236}">
                <a16:creationId xmlns:a16="http://schemas.microsoft.com/office/drawing/2014/main" id="{AE9D1969-73A3-2635-971E-54E2251B7C30}"/>
              </a:ext>
            </a:extLst>
          </p:cNvPr>
          <p:cNvSpPr txBox="1"/>
          <p:nvPr/>
        </p:nvSpPr>
        <p:spPr>
          <a:xfrm>
            <a:off x="2438400" y="5978869"/>
            <a:ext cx="11582400" cy="958596"/>
          </a:xfrm>
          <a:prstGeom prst="rect">
            <a:avLst/>
          </a:prstGeom>
        </p:spPr>
        <p:txBody>
          <a:bodyPr wrap="square" lIns="0" tIns="0" rIns="0" bIns="0" rtlCol="0" anchor="t">
            <a:spAutoFit/>
          </a:bodyPr>
          <a:lstStyle/>
          <a:p>
            <a:pPr>
              <a:lnSpc>
                <a:spcPts val="3898"/>
              </a:lnSpc>
            </a:pPr>
            <a:endParaRPr lang="en-IE" sz="1800">
              <a:effectLst/>
              <a:latin typeface="Times New Roman" panose="02020603050405020304" pitchFamily="18" charset="0"/>
              <a:ea typeface="Times New Roman" panose="02020603050405020304" pitchFamily="18" charset="0"/>
            </a:endParaRPr>
          </a:p>
          <a:p>
            <a:pPr marL="457200" indent="-457200">
              <a:lnSpc>
                <a:spcPts val="3898"/>
              </a:lnSpc>
              <a:buFont typeface="Arial" panose="020B0604020202020204" pitchFamily="34" charset="0"/>
              <a:buChar char="•"/>
            </a:pPr>
            <a:endParaRPr lang="en-US" sz="2599">
              <a:solidFill>
                <a:srgbClr val="0F3661"/>
              </a:solidFill>
              <a:latin typeface="Glacial Indifference"/>
            </a:endParaRPr>
          </a:p>
        </p:txBody>
      </p:sp>
      <p:sp>
        <p:nvSpPr>
          <p:cNvPr id="7" name="TextBox 6">
            <a:extLst>
              <a:ext uri="{FF2B5EF4-FFF2-40B4-BE49-F238E27FC236}">
                <a16:creationId xmlns:a16="http://schemas.microsoft.com/office/drawing/2014/main" id="{E36F11CB-BD71-7741-BF1D-553F155CBC3E}"/>
              </a:ext>
            </a:extLst>
          </p:cNvPr>
          <p:cNvSpPr txBox="1"/>
          <p:nvPr/>
        </p:nvSpPr>
        <p:spPr>
          <a:xfrm>
            <a:off x="1018622" y="2998585"/>
            <a:ext cx="13611780" cy="732829"/>
          </a:xfrm>
          <a:prstGeom prst="rect">
            <a:avLst/>
          </a:prstGeom>
        </p:spPr>
        <p:txBody>
          <a:bodyPr wrap="square" lIns="0" tIns="0" rIns="0" bIns="0" rtlCol="0" anchor="t">
            <a:spAutoFit/>
          </a:bodyPr>
          <a:lstStyle/>
          <a:p>
            <a:pPr>
              <a:lnSpc>
                <a:spcPts val="6239"/>
              </a:lnSpc>
            </a:pPr>
            <a:r>
              <a:rPr lang="en-US" sz="4800" dirty="0">
                <a:solidFill>
                  <a:srgbClr val="0F3661"/>
                </a:solidFill>
                <a:latin typeface="Futura 1 Bold"/>
              </a:rPr>
              <a:t>9.	</a:t>
            </a:r>
            <a:r>
              <a:rPr lang="en-IE" sz="4800" dirty="0">
                <a:solidFill>
                  <a:srgbClr val="0F3661"/>
                </a:solidFill>
                <a:latin typeface="Futura 1 Bold"/>
              </a:rPr>
              <a:t>Review of advice submitted in Year 20/21 </a:t>
            </a:r>
            <a:endParaRPr lang="en-US" sz="4800" dirty="0">
              <a:solidFill>
                <a:srgbClr val="0F3661"/>
              </a:solidFill>
              <a:latin typeface="Futura 1 Bold"/>
            </a:endParaRPr>
          </a:p>
        </p:txBody>
      </p:sp>
      <p:pic>
        <p:nvPicPr>
          <p:cNvPr id="15" name="Picture 14">
            <a:extLst>
              <a:ext uri="{FF2B5EF4-FFF2-40B4-BE49-F238E27FC236}">
                <a16:creationId xmlns:a16="http://schemas.microsoft.com/office/drawing/2014/main" id="{BD71C4F6-5B05-9456-15F4-B9632C17E4E9}"/>
              </a:ext>
            </a:extLst>
          </p:cNvPr>
          <p:cNvPicPr>
            <a:picLocks noChangeAspect="1"/>
          </p:cNvPicPr>
          <p:nvPr/>
        </p:nvPicPr>
        <p:blipFill>
          <a:blip r:embed="rId3"/>
          <a:stretch>
            <a:fillRect/>
          </a:stretch>
        </p:blipFill>
        <p:spPr>
          <a:xfrm>
            <a:off x="386124" y="-470327"/>
            <a:ext cx="17897911" cy="3025209"/>
          </a:xfrm>
          <a:prstGeom prst="rect">
            <a:avLst/>
          </a:prstGeom>
        </p:spPr>
      </p:pic>
      <p:graphicFrame>
        <p:nvGraphicFramePr>
          <p:cNvPr id="2" name="Table 1">
            <a:extLst>
              <a:ext uri="{FF2B5EF4-FFF2-40B4-BE49-F238E27FC236}">
                <a16:creationId xmlns:a16="http://schemas.microsoft.com/office/drawing/2014/main" id="{FD59A49C-A5CD-2FB4-7316-1897674F7CF9}"/>
              </a:ext>
            </a:extLst>
          </p:cNvPr>
          <p:cNvGraphicFramePr>
            <a:graphicFrameLocks noGrp="1"/>
          </p:cNvGraphicFramePr>
          <p:nvPr>
            <p:extLst>
              <p:ext uri="{D42A27DB-BD31-4B8C-83A1-F6EECF244321}">
                <p14:modId xmlns:p14="http://schemas.microsoft.com/office/powerpoint/2010/main" val="3877455195"/>
              </p:ext>
            </p:extLst>
          </p:nvPr>
        </p:nvGraphicFramePr>
        <p:xfrm>
          <a:off x="554009" y="3780633"/>
          <a:ext cx="17562140" cy="5877260"/>
        </p:xfrm>
        <a:graphic>
          <a:graphicData uri="http://schemas.openxmlformats.org/drawingml/2006/table">
            <a:tbl>
              <a:tblPr firstRow="1" firstCol="1" bandRow="1">
                <a:tableStyleId>{2D5ABB26-0587-4C30-8999-92F81FD0307C}</a:tableStyleId>
              </a:tblPr>
              <a:tblGrid>
                <a:gridCol w="1493155">
                  <a:extLst>
                    <a:ext uri="{9D8B030D-6E8A-4147-A177-3AD203B41FA5}">
                      <a16:colId xmlns:a16="http://schemas.microsoft.com/office/drawing/2014/main" val="4243240212"/>
                    </a:ext>
                  </a:extLst>
                </a:gridCol>
                <a:gridCol w="11965588">
                  <a:extLst>
                    <a:ext uri="{9D8B030D-6E8A-4147-A177-3AD203B41FA5}">
                      <a16:colId xmlns:a16="http://schemas.microsoft.com/office/drawing/2014/main" val="997470297"/>
                    </a:ext>
                  </a:extLst>
                </a:gridCol>
                <a:gridCol w="4103397">
                  <a:extLst>
                    <a:ext uri="{9D8B030D-6E8A-4147-A177-3AD203B41FA5}">
                      <a16:colId xmlns:a16="http://schemas.microsoft.com/office/drawing/2014/main" val="1358226150"/>
                    </a:ext>
                  </a:extLst>
                </a:gridCol>
              </a:tblGrid>
              <a:tr h="443932">
                <a:tc>
                  <a:txBody>
                    <a:bodyPr/>
                    <a:lstStyle/>
                    <a:p>
                      <a:pPr>
                        <a:buNone/>
                      </a:pPr>
                      <a:r>
                        <a:rPr lang="en-IE" sz="2400" b="1" kern="10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Date</a:t>
                      </a:r>
                      <a:endParaRPr lang="en-IE" sz="2800" b="1" kern="100">
                        <a:solidFill>
                          <a:srgbClr val="000000"/>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a:buNone/>
                      </a:pPr>
                      <a:r>
                        <a:rPr lang="en-IE" sz="2400" b="1" kern="100" dirty="0">
                          <a:effectLst/>
                          <a:latin typeface="Aptos" panose="020B0004020202020204" pitchFamily="34" charset="0"/>
                        </a:rPr>
                        <a:t>Full title</a:t>
                      </a:r>
                      <a:endParaRPr lang="en-IE" sz="2800" b="1"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a:buNone/>
                      </a:pPr>
                      <a:r>
                        <a:rPr lang="en-IE" sz="2400" b="1" kern="100">
                          <a:effectLst/>
                          <a:latin typeface="Aptos" panose="020B0004020202020204" pitchFamily="34" charset="0"/>
                        </a:rPr>
                        <a:t>Response from Commission</a:t>
                      </a:r>
                      <a:endParaRPr lang="en-IE" sz="2800" b="1"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0508169"/>
                  </a:ext>
                </a:extLst>
              </a:tr>
              <a:tr h="443932">
                <a:tc>
                  <a:txBody>
                    <a:bodyPr/>
                    <a:lstStyle/>
                    <a:p>
                      <a:pPr>
                        <a:buNone/>
                      </a:pPr>
                      <a:r>
                        <a:rPr lang="en-IE" sz="2000" b="0" kern="100">
                          <a:effectLst/>
                          <a:latin typeface="Aptos" panose="020B0004020202020204" pitchFamily="34" charset="0"/>
                          <a:ea typeface="Times New Roman" panose="02020603050405020304" pitchFamily="18" charset="0"/>
                          <a:cs typeface="Times New Roman" panose="02020603050405020304" pitchFamily="18" charset="0"/>
                        </a:rPr>
                        <a:t>07/11/2024</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buNone/>
                      </a:pPr>
                      <a:r>
                        <a:rPr lang="en-IE" sz="2400" u="sng" kern="100" dirty="0">
                          <a:solidFill>
                            <a:schemeClr val="accent5">
                              <a:lumMod val="75000"/>
                            </a:schemeClr>
                          </a:solidFill>
                          <a:effectLst/>
                          <a:latin typeface="Aptos" panose="020B0004020202020204" pitchFamily="34" charset="0"/>
                          <a:hlinkClick r:id="rId4">
                            <a:extLst>
                              <a:ext uri="{A12FA001-AC4F-418D-AE19-62706E023703}">
                                <ahyp:hlinkClr xmlns:ahyp="http://schemas.microsoft.com/office/drawing/2018/hyperlinkcolor" val="tx"/>
                              </a:ext>
                            </a:extLst>
                          </a:hlinkClick>
                        </a:rPr>
                        <a:t>Joint ACs recommendation on Deep-Sea Mining and its impact on fisheries</a:t>
                      </a:r>
                      <a:endParaRPr lang="en-IE" sz="24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buNone/>
                      </a:pPr>
                      <a:r>
                        <a:rPr lang="en-IE" sz="2400" kern="10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rPr>
                        <a:t>Awaiting response</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4913008"/>
                  </a:ext>
                </a:extLst>
              </a:tr>
              <a:tr h="443932">
                <a:tc>
                  <a:txBody>
                    <a:bodyPr/>
                    <a:lstStyle/>
                    <a:p>
                      <a:pPr>
                        <a:buNone/>
                      </a:pPr>
                      <a:r>
                        <a:rPr lang="en-IE" sz="2000" b="0" kern="100">
                          <a:effectLst/>
                          <a:latin typeface="Aptos" panose="020B0004020202020204" pitchFamily="34" charset="0"/>
                          <a:ea typeface="Times New Roman" panose="02020603050405020304" pitchFamily="18" charset="0"/>
                          <a:cs typeface="Times New Roman" panose="02020603050405020304" pitchFamily="18" charset="0"/>
                        </a:rPr>
                        <a:t>13/01/2025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buNone/>
                      </a:pPr>
                      <a:r>
                        <a:rPr lang="en-IE" sz="2400" u="sng" kern="100" dirty="0">
                          <a:solidFill>
                            <a:schemeClr val="accent5">
                              <a:lumMod val="75000"/>
                            </a:schemeClr>
                          </a:solidFill>
                          <a:effectLst/>
                          <a:latin typeface="Aptos" panose="020B0004020202020204" pitchFamily="34" charset="0"/>
                          <a:hlinkClick r:id="rId5">
                            <a:extLst>
                              <a:ext uri="{A12FA001-AC4F-418D-AE19-62706E023703}">
                                <ahyp:hlinkClr xmlns:ahyp="http://schemas.microsoft.com/office/drawing/2018/hyperlinkcolor" val="tx"/>
                              </a:ext>
                            </a:extLst>
                          </a:hlinkClick>
                        </a:rPr>
                        <a:t>NWWAC advice Addressing Choke Risk in NWW after exemptions</a:t>
                      </a:r>
                      <a:endParaRPr lang="en-IE" sz="24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kern="10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rPr>
                        <a:t>Awaiting response</a:t>
                      </a:r>
                      <a:endParaRPr lang="en-IE"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6135076"/>
                  </a:ext>
                </a:extLst>
              </a:tr>
              <a:tr h="443932">
                <a:tc>
                  <a:txBody>
                    <a:bodyPr/>
                    <a:lstStyle/>
                    <a:p>
                      <a:pPr>
                        <a:buNone/>
                      </a:pPr>
                      <a:r>
                        <a:rPr lang="en-IE" sz="2000" b="0" kern="100">
                          <a:effectLst/>
                          <a:latin typeface="Aptos" panose="020B0004020202020204" pitchFamily="34" charset="0"/>
                          <a:ea typeface="Times New Roman" panose="02020603050405020304" pitchFamily="18" charset="0"/>
                          <a:cs typeface="Times New Roman" panose="02020603050405020304" pitchFamily="18" charset="0"/>
                        </a:rPr>
                        <a:t>23/05/2025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buNone/>
                      </a:pPr>
                      <a:r>
                        <a:rPr lang="en-IE" sz="2400" u="sng" kern="100" dirty="0">
                          <a:solidFill>
                            <a:schemeClr val="accent5">
                              <a:lumMod val="75000"/>
                            </a:schemeClr>
                          </a:solidFill>
                          <a:effectLst/>
                          <a:latin typeface="Aptos" panose="020B0004020202020204" pitchFamily="34" charset="0"/>
                          <a:hlinkClick r:id="rId6">
                            <a:extLst>
                              <a:ext uri="{A12FA001-AC4F-418D-AE19-62706E023703}">
                                <ahyp:hlinkClr xmlns:ahyp="http://schemas.microsoft.com/office/drawing/2018/hyperlinkcolor" val="tx"/>
                              </a:ext>
                            </a:extLst>
                          </a:hlinkClick>
                        </a:rPr>
                        <a:t>Joint NWWAC, PelAC and NSAC Advice on the implementation of the EU Fisheries Control Regulation</a:t>
                      </a:r>
                      <a:endParaRPr lang="en-IE" sz="24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05/02/2026</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6507612"/>
                  </a:ext>
                </a:extLst>
              </a:tr>
              <a:tr h="443932">
                <a:tc>
                  <a:txBody>
                    <a:bodyPr/>
                    <a:lstStyle/>
                    <a:p>
                      <a:pPr>
                        <a:buNone/>
                      </a:pPr>
                      <a:r>
                        <a:rPr lang="en-IE" sz="2000" b="0" kern="100">
                          <a:effectLst/>
                          <a:latin typeface="Aptos" panose="020B0004020202020204" pitchFamily="34" charset="0"/>
                          <a:ea typeface="Times New Roman" panose="02020603050405020304" pitchFamily="18" charset="0"/>
                          <a:cs typeface="Times New Roman" panose="02020603050405020304" pitchFamily="18" charset="0"/>
                        </a:rPr>
                        <a:t>03/06/2025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u="sng"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NWWAC/PelAC Advice on the impact of Offshore Renewable Energy Developments on commercial fisheries</a:t>
                      </a:r>
                      <a:endParaRPr lang="en-IE" sz="24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31/10/2025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9148756"/>
                  </a:ext>
                </a:extLst>
              </a:tr>
              <a:tr h="443932">
                <a:tc>
                  <a:txBody>
                    <a:bodyPr/>
                    <a:lstStyle/>
                    <a:p>
                      <a:pPr>
                        <a:buNone/>
                      </a:pPr>
                      <a:r>
                        <a:rPr lang="en-IE" sz="2000" b="0" kern="100">
                          <a:effectLst/>
                          <a:latin typeface="Aptos" panose="020B0004020202020204" pitchFamily="34" charset="0"/>
                          <a:ea typeface="Times New Roman" panose="02020603050405020304" pitchFamily="18" charset="0"/>
                          <a:cs typeface="Times New Roman" panose="02020603050405020304" pitchFamily="18" charset="0"/>
                        </a:rPr>
                        <a:t>20/06/2025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buNone/>
                      </a:pPr>
                      <a:r>
                        <a:rPr lang="en-IE" sz="2400" b="0" u="sng"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NWWAC/PelAC advice on Sprat in the English Channel (ICES divisions 7.d and 7.e)</a:t>
                      </a:r>
                      <a:endParaRPr lang="en-IE" sz="24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04/09/2025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1902378"/>
                  </a:ext>
                </a:extLst>
              </a:tr>
              <a:tr h="443932">
                <a:tc>
                  <a:txBody>
                    <a:bodyPr/>
                    <a:lstStyle/>
                    <a:p>
                      <a:pPr>
                        <a:buNone/>
                      </a:pPr>
                      <a:r>
                        <a:rPr lang="en-IE" sz="2000" b="0" kern="100">
                          <a:effectLst/>
                          <a:latin typeface="Aptos" panose="020B0004020202020204" pitchFamily="34" charset="0"/>
                          <a:ea typeface="Times New Roman" panose="02020603050405020304" pitchFamily="18" charset="0"/>
                          <a:cs typeface="Times New Roman" panose="02020603050405020304" pitchFamily="18" charset="0"/>
                        </a:rPr>
                        <a:t>30/06/2025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u="sng"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NWWAC Advice on the Vision for Agriculture and Food 2040 and the proposed Vision for Fisheries and Aquaculture 2040</a:t>
                      </a:r>
                      <a:endParaRPr lang="en-IE" sz="24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23/10/2025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2612161"/>
                  </a:ext>
                </a:extLst>
              </a:tr>
              <a:tr h="443932">
                <a:tc>
                  <a:txBody>
                    <a:bodyPr/>
                    <a:lstStyle/>
                    <a:p>
                      <a:pPr>
                        <a:buNone/>
                      </a:pPr>
                      <a:r>
                        <a:rPr lang="en-IE" sz="2000" b="0" kern="100" dirty="0">
                          <a:effectLst/>
                          <a:latin typeface="Aptos" panose="020B0004020202020204" pitchFamily="34" charset="0"/>
                          <a:ea typeface="Times New Roman" panose="02020603050405020304" pitchFamily="18" charset="0"/>
                          <a:cs typeface="Times New Roman" panose="02020603050405020304" pitchFamily="18" charset="0"/>
                        </a:rPr>
                        <a:t>22/08/2025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u="sng"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NSAC/NWWAC Advice on STECF Work on the Social Data in Fisheries</a:t>
                      </a:r>
                      <a:endParaRPr lang="en-IE" sz="24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22/10/2025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2093990"/>
                  </a:ext>
                </a:extLst>
              </a:tr>
              <a:tr h="443932">
                <a:tc>
                  <a:txBody>
                    <a:bodyPr/>
                    <a:lstStyle/>
                    <a:p>
                      <a:pPr>
                        <a:buNone/>
                      </a:pPr>
                      <a:r>
                        <a:rPr lang="en-IE" sz="2000" b="0" kern="100" dirty="0">
                          <a:effectLst/>
                          <a:latin typeface="Aptos" panose="020B0004020202020204" pitchFamily="34" charset="0"/>
                          <a:ea typeface="Times New Roman" panose="02020603050405020304" pitchFamily="18" charset="0"/>
                          <a:cs typeface="Times New Roman" panose="02020603050405020304" pitchFamily="18" charset="0"/>
                        </a:rPr>
                        <a:t>01/09/2025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buNone/>
                      </a:pPr>
                      <a:r>
                        <a:rPr lang="en-IE" sz="2400" b="0" u="sng"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Joint AC Recommendations to Enhance the Role and Functioning of the EU Advisory Councils</a:t>
                      </a:r>
                      <a:endParaRPr lang="en-IE" sz="24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Discussed at Inter-AC, no further response</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6764261"/>
                  </a:ext>
                </a:extLst>
              </a:tr>
              <a:tr h="443932">
                <a:tc>
                  <a:txBody>
                    <a:bodyPr/>
                    <a:lstStyle/>
                    <a:p>
                      <a:pPr>
                        <a:buNone/>
                      </a:pPr>
                      <a:r>
                        <a:rPr lang="en-IE" sz="2000" b="0" kern="100">
                          <a:effectLst/>
                          <a:latin typeface="Aptos" panose="020B0004020202020204" pitchFamily="34" charset="0"/>
                          <a:ea typeface="Times New Roman" panose="02020603050405020304" pitchFamily="18" charset="0"/>
                          <a:cs typeface="Times New Roman" panose="02020603050405020304" pitchFamily="18" charset="0"/>
                        </a:rPr>
                        <a:t>16/10/2025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buNone/>
                      </a:pPr>
                      <a:r>
                        <a:rPr lang="en-IE" sz="2400" b="0"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NWWAC Advice on the Commission Delegated Regulation of 27.8.2025 related to Control Regulation and on Boarding Ladder Safety and Material Standards provisions</a:t>
                      </a:r>
                      <a:endParaRPr lang="en-IE" sz="2400" b="0"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kern="1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rPr>
                        <a:t>Awaiting response</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7984252"/>
                  </a:ext>
                </a:extLst>
              </a:tr>
            </a:tbl>
          </a:graphicData>
        </a:graphic>
      </p:graphicFrame>
    </p:spTree>
    <p:extLst>
      <p:ext uri="{BB962C8B-B14F-4D97-AF65-F5344CB8AC3E}">
        <p14:creationId xmlns:p14="http://schemas.microsoft.com/office/powerpoint/2010/main" val="2357815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39A4B-3266-EB02-986C-E3E520AD9B76}"/>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31238AF7-1562-F128-679D-D42678AB088A}"/>
              </a:ext>
            </a:extLst>
          </p:cNvPr>
          <p:cNvPicPr>
            <a:picLocks noChangeAspect="1"/>
          </p:cNvPicPr>
          <p:nvPr/>
        </p:nvPicPr>
        <p:blipFill>
          <a:blip r:embed="rId2"/>
          <a:srcRect/>
          <a:stretch>
            <a:fillRect/>
          </a:stretch>
        </p:blipFill>
        <p:spPr>
          <a:xfrm>
            <a:off x="16916827" y="9636405"/>
            <a:ext cx="1030183" cy="403059"/>
          </a:xfrm>
          <a:prstGeom prst="rect">
            <a:avLst/>
          </a:prstGeom>
        </p:spPr>
      </p:pic>
      <p:sp>
        <p:nvSpPr>
          <p:cNvPr id="8" name="TextBox 8">
            <a:extLst>
              <a:ext uri="{FF2B5EF4-FFF2-40B4-BE49-F238E27FC236}">
                <a16:creationId xmlns:a16="http://schemas.microsoft.com/office/drawing/2014/main" id="{B27DB106-753E-EBA6-0A04-EFD1538A3DA3}"/>
              </a:ext>
            </a:extLst>
          </p:cNvPr>
          <p:cNvSpPr txBox="1"/>
          <p:nvPr/>
        </p:nvSpPr>
        <p:spPr>
          <a:xfrm>
            <a:off x="12956854" y="9657893"/>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6" name="AutoShape 16">
            <a:extLst>
              <a:ext uri="{FF2B5EF4-FFF2-40B4-BE49-F238E27FC236}">
                <a16:creationId xmlns:a16="http://schemas.microsoft.com/office/drawing/2014/main" id="{2AC69D11-CC7C-4031-2D21-E26DD3C8E5AE}"/>
              </a:ext>
            </a:extLst>
          </p:cNvPr>
          <p:cNvSpPr/>
          <p:nvPr/>
        </p:nvSpPr>
        <p:spPr>
          <a:xfrm>
            <a:off x="3965" y="0"/>
            <a:ext cx="378194" cy="1614447"/>
          </a:xfrm>
          <a:prstGeom prst="rect">
            <a:avLst/>
          </a:prstGeom>
          <a:solidFill>
            <a:srgbClr val="FFDA00"/>
          </a:solidFill>
        </p:spPr>
        <p:txBody>
          <a:bodyPr/>
          <a:lstStyle/>
          <a:p>
            <a:endParaRPr lang="en-IE"/>
          </a:p>
        </p:txBody>
      </p:sp>
      <p:sp>
        <p:nvSpPr>
          <p:cNvPr id="17" name="AutoShape 17">
            <a:extLst>
              <a:ext uri="{FF2B5EF4-FFF2-40B4-BE49-F238E27FC236}">
                <a16:creationId xmlns:a16="http://schemas.microsoft.com/office/drawing/2014/main" id="{D984F56D-BD6E-6EDE-EFD6-FE3483EF977C}"/>
              </a:ext>
            </a:extLst>
          </p:cNvPr>
          <p:cNvSpPr/>
          <p:nvPr/>
        </p:nvSpPr>
        <p:spPr>
          <a:xfrm>
            <a:off x="0" y="1614447"/>
            <a:ext cx="378194" cy="950002"/>
          </a:xfrm>
          <a:prstGeom prst="rect">
            <a:avLst/>
          </a:prstGeom>
          <a:solidFill>
            <a:srgbClr val="0F3661"/>
          </a:solidFill>
        </p:spPr>
        <p:txBody>
          <a:bodyPr/>
          <a:lstStyle/>
          <a:p>
            <a:endParaRPr lang="en-IE"/>
          </a:p>
        </p:txBody>
      </p:sp>
      <p:sp>
        <p:nvSpPr>
          <p:cNvPr id="18" name="AutoShape 18">
            <a:extLst>
              <a:ext uri="{FF2B5EF4-FFF2-40B4-BE49-F238E27FC236}">
                <a16:creationId xmlns:a16="http://schemas.microsoft.com/office/drawing/2014/main" id="{68A6EB2D-30F3-F988-96DE-42C4ED9A9D42}"/>
              </a:ext>
            </a:extLst>
          </p:cNvPr>
          <p:cNvSpPr/>
          <p:nvPr/>
        </p:nvSpPr>
        <p:spPr>
          <a:xfrm>
            <a:off x="0" y="2564449"/>
            <a:ext cx="378194" cy="8123273"/>
          </a:xfrm>
          <a:prstGeom prst="rect">
            <a:avLst/>
          </a:prstGeom>
          <a:solidFill>
            <a:srgbClr val="69ACDF"/>
          </a:solidFill>
        </p:spPr>
        <p:txBody>
          <a:bodyPr/>
          <a:lstStyle/>
          <a:p>
            <a:endParaRPr lang="en-IE"/>
          </a:p>
        </p:txBody>
      </p:sp>
      <p:sp>
        <p:nvSpPr>
          <p:cNvPr id="12" name="TextBox 5">
            <a:extLst>
              <a:ext uri="{FF2B5EF4-FFF2-40B4-BE49-F238E27FC236}">
                <a16:creationId xmlns:a16="http://schemas.microsoft.com/office/drawing/2014/main" id="{78CABEB3-AABF-8E08-179C-2021AD2A2AF2}"/>
              </a:ext>
            </a:extLst>
          </p:cNvPr>
          <p:cNvSpPr txBox="1"/>
          <p:nvPr/>
        </p:nvSpPr>
        <p:spPr>
          <a:xfrm>
            <a:off x="2438400" y="5978869"/>
            <a:ext cx="11582400" cy="958596"/>
          </a:xfrm>
          <a:prstGeom prst="rect">
            <a:avLst/>
          </a:prstGeom>
        </p:spPr>
        <p:txBody>
          <a:bodyPr wrap="square" lIns="0" tIns="0" rIns="0" bIns="0" rtlCol="0" anchor="t">
            <a:spAutoFit/>
          </a:bodyPr>
          <a:lstStyle/>
          <a:p>
            <a:pPr>
              <a:lnSpc>
                <a:spcPts val="3898"/>
              </a:lnSpc>
            </a:pPr>
            <a:endParaRPr lang="en-IE" sz="1800">
              <a:effectLst/>
              <a:latin typeface="Times New Roman" panose="02020603050405020304" pitchFamily="18" charset="0"/>
              <a:ea typeface="Times New Roman" panose="02020603050405020304" pitchFamily="18" charset="0"/>
            </a:endParaRPr>
          </a:p>
          <a:p>
            <a:pPr marL="457200" indent="-457200">
              <a:lnSpc>
                <a:spcPts val="3898"/>
              </a:lnSpc>
              <a:buFont typeface="Arial" panose="020B0604020202020204" pitchFamily="34" charset="0"/>
              <a:buChar char="•"/>
            </a:pPr>
            <a:endParaRPr lang="en-US" sz="2599">
              <a:solidFill>
                <a:srgbClr val="0F3661"/>
              </a:solidFill>
              <a:latin typeface="Glacial Indifference"/>
            </a:endParaRPr>
          </a:p>
        </p:txBody>
      </p:sp>
      <p:sp>
        <p:nvSpPr>
          <p:cNvPr id="7" name="TextBox 6">
            <a:extLst>
              <a:ext uri="{FF2B5EF4-FFF2-40B4-BE49-F238E27FC236}">
                <a16:creationId xmlns:a16="http://schemas.microsoft.com/office/drawing/2014/main" id="{BF1E03BE-F368-74E3-58F9-DC7E256338BB}"/>
              </a:ext>
            </a:extLst>
          </p:cNvPr>
          <p:cNvSpPr txBox="1"/>
          <p:nvPr/>
        </p:nvSpPr>
        <p:spPr>
          <a:xfrm>
            <a:off x="1018622" y="2998585"/>
            <a:ext cx="13611780" cy="732829"/>
          </a:xfrm>
          <a:prstGeom prst="rect">
            <a:avLst/>
          </a:prstGeom>
        </p:spPr>
        <p:txBody>
          <a:bodyPr wrap="square" lIns="0" tIns="0" rIns="0" bIns="0" rtlCol="0" anchor="t">
            <a:spAutoFit/>
          </a:bodyPr>
          <a:lstStyle/>
          <a:p>
            <a:pPr>
              <a:lnSpc>
                <a:spcPts val="6239"/>
              </a:lnSpc>
            </a:pPr>
            <a:r>
              <a:rPr lang="en-US" sz="4800" dirty="0">
                <a:solidFill>
                  <a:srgbClr val="0F3661"/>
                </a:solidFill>
                <a:latin typeface="Futura 1 Bold"/>
              </a:rPr>
              <a:t>	</a:t>
            </a:r>
            <a:r>
              <a:rPr lang="en-IE" sz="4800" dirty="0">
                <a:solidFill>
                  <a:srgbClr val="0F3661"/>
                </a:solidFill>
                <a:latin typeface="Futura 1 Bold"/>
              </a:rPr>
              <a:t>Review of advice submitted in Year 20/21 </a:t>
            </a:r>
            <a:endParaRPr lang="en-US" sz="4800" dirty="0">
              <a:solidFill>
                <a:srgbClr val="0F3661"/>
              </a:solidFill>
              <a:latin typeface="Futura 1 Bold"/>
            </a:endParaRPr>
          </a:p>
        </p:txBody>
      </p:sp>
      <p:pic>
        <p:nvPicPr>
          <p:cNvPr id="15" name="Picture 14">
            <a:extLst>
              <a:ext uri="{FF2B5EF4-FFF2-40B4-BE49-F238E27FC236}">
                <a16:creationId xmlns:a16="http://schemas.microsoft.com/office/drawing/2014/main" id="{95F600A9-D9B7-859C-D46D-AEC4B69D506D}"/>
              </a:ext>
            </a:extLst>
          </p:cNvPr>
          <p:cNvPicPr>
            <a:picLocks noChangeAspect="1"/>
          </p:cNvPicPr>
          <p:nvPr/>
        </p:nvPicPr>
        <p:blipFill>
          <a:blip r:embed="rId3"/>
          <a:stretch>
            <a:fillRect/>
          </a:stretch>
        </p:blipFill>
        <p:spPr>
          <a:xfrm>
            <a:off x="386124" y="-470327"/>
            <a:ext cx="17897911" cy="3025209"/>
          </a:xfrm>
          <a:prstGeom prst="rect">
            <a:avLst/>
          </a:prstGeom>
        </p:spPr>
      </p:pic>
      <p:graphicFrame>
        <p:nvGraphicFramePr>
          <p:cNvPr id="2" name="Table 1">
            <a:extLst>
              <a:ext uri="{FF2B5EF4-FFF2-40B4-BE49-F238E27FC236}">
                <a16:creationId xmlns:a16="http://schemas.microsoft.com/office/drawing/2014/main" id="{1FF5241E-D09D-4599-91C9-7BBB7129D5C9}"/>
              </a:ext>
            </a:extLst>
          </p:cNvPr>
          <p:cNvGraphicFramePr>
            <a:graphicFrameLocks noGrp="1"/>
          </p:cNvGraphicFramePr>
          <p:nvPr>
            <p:extLst>
              <p:ext uri="{D42A27DB-BD31-4B8C-83A1-F6EECF244321}">
                <p14:modId xmlns:p14="http://schemas.microsoft.com/office/powerpoint/2010/main" val="1755758348"/>
              </p:ext>
            </p:extLst>
          </p:nvPr>
        </p:nvGraphicFramePr>
        <p:xfrm>
          <a:off x="554009" y="4013267"/>
          <a:ext cx="17562140" cy="5625532"/>
        </p:xfrm>
        <a:graphic>
          <a:graphicData uri="http://schemas.openxmlformats.org/drawingml/2006/table">
            <a:tbl>
              <a:tblPr firstRow="1" firstCol="1" bandRow="1">
                <a:tableStyleId>{2D5ABB26-0587-4C30-8999-92F81FD0307C}</a:tableStyleId>
              </a:tblPr>
              <a:tblGrid>
                <a:gridCol w="1493155">
                  <a:extLst>
                    <a:ext uri="{9D8B030D-6E8A-4147-A177-3AD203B41FA5}">
                      <a16:colId xmlns:a16="http://schemas.microsoft.com/office/drawing/2014/main" val="4243240212"/>
                    </a:ext>
                  </a:extLst>
                </a:gridCol>
                <a:gridCol w="11965588">
                  <a:extLst>
                    <a:ext uri="{9D8B030D-6E8A-4147-A177-3AD203B41FA5}">
                      <a16:colId xmlns:a16="http://schemas.microsoft.com/office/drawing/2014/main" val="997470297"/>
                    </a:ext>
                  </a:extLst>
                </a:gridCol>
                <a:gridCol w="4103397">
                  <a:extLst>
                    <a:ext uri="{9D8B030D-6E8A-4147-A177-3AD203B41FA5}">
                      <a16:colId xmlns:a16="http://schemas.microsoft.com/office/drawing/2014/main" val="1358226150"/>
                    </a:ext>
                  </a:extLst>
                </a:gridCol>
              </a:tblGrid>
              <a:tr h="443932">
                <a:tc>
                  <a:txBody>
                    <a:bodyPr/>
                    <a:lstStyle/>
                    <a:p>
                      <a:pPr>
                        <a:buNone/>
                      </a:pPr>
                      <a:r>
                        <a:rPr lang="en-IE" sz="2400" b="1" kern="10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Date</a:t>
                      </a:r>
                      <a:endParaRPr lang="en-IE" sz="2800" b="1" kern="100">
                        <a:solidFill>
                          <a:srgbClr val="000000"/>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a:buNone/>
                      </a:pPr>
                      <a:r>
                        <a:rPr lang="en-IE" sz="2400" b="1" kern="100">
                          <a:effectLst/>
                          <a:latin typeface="Aptos" panose="020B0004020202020204" pitchFamily="34" charset="0"/>
                        </a:rPr>
                        <a:t>Full title</a:t>
                      </a:r>
                      <a:endParaRPr lang="en-IE" sz="2800" b="1"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a:buNone/>
                      </a:pPr>
                      <a:r>
                        <a:rPr lang="en-IE" sz="2400" b="1" kern="100">
                          <a:effectLst/>
                          <a:latin typeface="Aptos" panose="020B0004020202020204" pitchFamily="34" charset="0"/>
                        </a:rPr>
                        <a:t>Response from Commission</a:t>
                      </a:r>
                      <a:endParaRPr lang="en-IE" sz="2800" b="1"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0508169"/>
                  </a:ext>
                </a:extLst>
              </a:tr>
              <a:tr h="443932">
                <a:tc>
                  <a:txBody>
                    <a:bodyPr/>
                    <a:lstStyle/>
                    <a:p>
                      <a:pPr>
                        <a:buNone/>
                      </a:pPr>
                      <a:r>
                        <a:rPr lang="en-IE" sz="2000" b="0" kern="100">
                          <a:effectLst/>
                          <a:latin typeface="Aptos" panose="020B0004020202020204" pitchFamily="34" charset="0"/>
                          <a:ea typeface="Times New Roman" panose="02020603050405020304" pitchFamily="18" charset="0"/>
                          <a:cs typeface="Times New Roman" panose="02020603050405020304" pitchFamily="18" charset="0"/>
                        </a:rPr>
                        <a:t>03/11/2025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i="0" u="sng" kern="1200" dirty="0">
                          <a:solidFill>
                            <a:schemeClr val="accent5">
                              <a:lumMod val="75000"/>
                            </a:schemeClr>
                          </a:solidFill>
                          <a:effectLst/>
                          <a:latin typeface="Aptos" panose="020B0004020202020204" pitchFamily="34" charset="0"/>
                          <a:ea typeface="+mn-ea"/>
                          <a:cs typeface="+mn-cs"/>
                          <a:hlinkClick r:id="rId4">
                            <a:extLst>
                              <a:ext uri="{A12FA001-AC4F-418D-AE19-62706E023703}">
                                <ahyp:hlinkClr xmlns:ahyp="http://schemas.microsoft.com/office/drawing/2018/hyperlinkcolor" val="tx"/>
                              </a:ext>
                            </a:extLst>
                          </a:hlinkClick>
                        </a:rPr>
                        <a:t>Joint ACs Letter "Towards improved consultation with Advisory Councils and stakeholders on Control Regulation"</a:t>
                      </a:r>
                      <a:endParaRPr lang="en-IE" sz="32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05/02/2026</a:t>
                      </a:r>
                      <a:endParaRPr lang="en-IE" sz="2400" kern="1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3685809"/>
                  </a:ext>
                </a:extLst>
              </a:tr>
              <a:tr h="443932">
                <a:tc>
                  <a:txBody>
                    <a:bodyPr/>
                    <a:lstStyle/>
                    <a:p>
                      <a:pPr>
                        <a:buNone/>
                      </a:pPr>
                      <a:r>
                        <a:rPr lang="en-IE" sz="2000" b="0" kern="100">
                          <a:effectLst/>
                          <a:latin typeface="Aptos" panose="020B0004020202020204" pitchFamily="34" charset="0"/>
                          <a:ea typeface="Times New Roman" panose="02020603050405020304" pitchFamily="18" charset="0"/>
                          <a:cs typeface="Times New Roman" panose="02020603050405020304" pitchFamily="18" charset="0"/>
                        </a:rPr>
                        <a:t>16/12/2025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i="0" u="none" strike="noStrike" kern="1200" dirty="0">
                          <a:solidFill>
                            <a:schemeClr val="accent5">
                              <a:lumMod val="75000"/>
                            </a:schemeClr>
                          </a:solidFill>
                          <a:effectLst/>
                          <a:latin typeface="Aptos" panose="020B0004020202020204" pitchFamily="34" charset="0"/>
                          <a:ea typeface="+mn-ea"/>
                          <a:cs typeface="+mn-cs"/>
                          <a:hlinkClick r:id="rId5">
                            <a:extLst>
                              <a:ext uri="{A12FA001-AC4F-418D-AE19-62706E023703}">
                                <ahyp:hlinkClr xmlns:ahyp="http://schemas.microsoft.com/office/drawing/2018/hyperlinkcolor" val="tx"/>
                              </a:ext>
                            </a:extLst>
                          </a:hlinkClick>
                        </a:rPr>
                        <a:t>NWWAC Advice on strengthening the role of the Advisory Councils in developing technical and remedial measures</a:t>
                      </a:r>
                      <a:endParaRPr lang="en-IE" sz="2400" b="0" i="0" kern="1200" dirty="0">
                        <a:solidFill>
                          <a:schemeClr val="accent5">
                            <a:lumMod val="75000"/>
                          </a:schemeClr>
                        </a:solidFill>
                        <a:effectLst/>
                        <a:latin typeface="Aptos" panose="020B0004020202020204" pitchFamily="34" charset="0"/>
                        <a:ea typeface="+mn-ea"/>
                        <a:cs typeface="+mn-cs"/>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04/02/2026</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3129828"/>
                  </a:ext>
                </a:extLst>
              </a:tr>
              <a:tr h="443932">
                <a:tc>
                  <a:txBody>
                    <a:bodyPr/>
                    <a:lstStyle/>
                    <a:p>
                      <a:pPr>
                        <a:buNone/>
                      </a:pPr>
                      <a:r>
                        <a:rPr lang="en-IE" sz="2000" b="0" kern="100">
                          <a:effectLst/>
                          <a:latin typeface="Aptos" panose="020B0004020202020204" pitchFamily="34" charset="0"/>
                          <a:ea typeface="Times New Roman" panose="02020603050405020304" pitchFamily="18" charset="0"/>
                          <a:cs typeface="Times New Roman" panose="02020603050405020304" pitchFamily="18" charset="0"/>
                        </a:rPr>
                        <a:t>18/12/2025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buNone/>
                      </a:pPr>
                      <a:r>
                        <a:rPr lang="en-IE" sz="2400" b="0"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Joint NWWAC/NSAC Advice on the European Commission “Study supporting the evaluation of the landing obligation”</a:t>
                      </a:r>
                      <a:endParaRPr lang="en-IE" sz="2400" b="0"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buNone/>
                      </a:pPr>
                      <a:r>
                        <a:rPr lang="en-IE" sz="2400" kern="1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rPr>
                        <a:t>Awaiting response</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8011202"/>
                  </a:ext>
                </a:extLst>
              </a:tr>
              <a:tr h="443932">
                <a:tc>
                  <a:txBody>
                    <a:bodyPr/>
                    <a:lstStyle/>
                    <a:p>
                      <a:pPr>
                        <a:buNone/>
                      </a:pPr>
                      <a:r>
                        <a:rPr lang="en-IE" sz="2000" b="0" kern="100" dirty="0">
                          <a:effectLst/>
                          <a:latin typeface="Aptos" panose="020B0004020202020204" pitchFamily="34" charset="0"/>
                          <a:ea typeface="Times New Roman" panose="02020603050405020304" pitchFamily="18" charset="0"/>
                          <a:cs typeface="Times New Roman" panose="02020603050405020304" pitchFamily="18" charset="0"/>
                        </a:rPr>
                        <a:t>03/02/2026</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i="0" u="sng" kern="1200" dirty="0">
                          <a:solidFill>
                            <a:schemeClr val="accent5">
                              <a:lumMod val="75000"/>
                            </a:schemeClr>
                          </a:solidFill>
                          <a:effectLst/>
                          <a:latin typeface="Aptos" panose="020B0004020202020204" pitchFamily="34" charset="0"/>
                          <a:ea typeface="+mn-ea"/>
                          <a:cs typeface="+mn-cs"/>
                          <a:hlinkClick r:id="rId7">
                            <a:extLst>
                              <a:ext uri="{A12FA001-AC4F-418D-AE19-62706E023703}">
                                <ahyp:hlinkClr xmlns:ahyp="http://schemas.microsoft.com/office/drawing/2018/hyperlinkcolor" val="tx"/>
                              </a:ext>
                            </a:extLst>
                          </a:hlinkClick>
                        </a:rPr>
                        <a:t>NWWAC response - European Ocean Act: Call for evidence</a:t>
                      </a:r>
                      <a:endParaRPr lang="en-IE" sz="32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Receipt acknowledged, no further response as it is a public consultation</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1166905"/>
                  </a:ext>
                </a:extLst>
              </a:tr>
              <a:tr h="443932">
                <a:tc>
                  <a:txBody>
                    <a:bodyPr/>
                    <a:lstStyle/>
                    <a:p>
                      <a:pPr>
                        <a:buNone/>
                      </a:pPr>
                      <a:r>
                        <a:rPr lang="en-IE" sz="2000" b="0" kern="100" dirty="0">
                          <a:effectLst/>
                          <a:latin typeface="Aptos" panose="020B0004020202020204" pitchFamily="34" charset="0"/>
                          <a:ea typeface="Times New Roman" panose="02020603050405020304" pitchFamily="18" charset="0"/>
                          <a:cs typeface="Times New Roman" panose="02020603050405020304" pitchFamily="18" charset="0"/>
                        </a:rPr>
                        <a:t>10/02/2026</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i="0" u="none" strike="noStrike" kern="1200" dirty="0">
                          <a:solidFill>
                            <a:schemeClr val="accent5">
                              <a:lumMod val="75000"/>
                            </a:schemeClr>
                          </a:solidFill>
                          <a:effectLst/>
                          <a:latin typeface="Aptos" panose="020B0004020202020204" pitchFamily="34" charset="0"/>
                          <a:ea typeface="+mn-ea"/>
                          <a:cs typeface="+mn-cs"/>
                          <a:hlinkClick r:id="rId8">
                            <a:extLst>
                              <a:ext uri="{A12FA001-AC4F-418D-AE19-62706E023703}">
                                <ahyp:hlinkClr xmlns:ahyp="http://schemas.microsoft.com/office/drawing/2018/hyperlinkcolor" val="tx"/>
                              </a:ext>
                            </a:extLst>
                          </a:hlinkClick>
                        </a:rPr>
                        <a:t>NWWAC Letter to the NWW MSG “Amendment to the Technical Measures Regulation for reopening the Channel scallop stock recovery area on the first Monday after 15 October"</a:t>
                      </a:r>
                      <a:endParaRPr lang="en-IE" sz="40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kern="1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rPr>
                        <a:t>Awaiting response</a:t>
                      </a:r>
                      <a:endParaRPr lang="en-IE" sz="240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404923"/>
                  </a:ext>
                </a:extLst>
              </a:tr>
              <a:tr h="443932">
                <a:tc>
                  <a:txBody>
                    <a:bodyPr/>
                    <a:lstStyle/>
                    <a:p>
                      <a:pPr>
                        <a:buNone/>
                      </a:pPr>
                      <a:r>
                        <a:rPr lang="en-IE" sz="2000" b="0" kern="100" dirty="0">
                          <a:effectLst/>
                          <a:latin typeface="Aptos" panose="020B0004020202020204" pitchFamily="34" charset="0"/>
                          <a:ea typeface="Times New Roman" panose="02020603050405020304" pitchFamily="18" charset="0"/>
                          <a:cs typeface="Times New Roman" panose="02020603050405020304" pitchFamily="18" charset="0"/>
                        </a:rPr>
                        <a:t>11/02/2025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i="0" u="sng" kern="1200" dirty="0">
                          <a:solidFill>
                            <a:schemeClr val="accent5">
                              <a:lumMod val="75000"/>
                            </a:schemeClr>
                          </a:solidFill>
                          <a:effectLst/>
                          <a:latin typeface="Aptos" panose="020B0004020202020204" pitchFamily="34" charset="0"/>
                          <a:ea typeface="+mn-ea"/>
                          <a:cs typeface="+mn-cs"/>
                          <a:hlinkClick r:id="rId9">
                            <a:extLst>
                              <a:ext uri="{A12FA001-AC4F-418D-AE19-62706E023703}">
                                <ahyp:hlinkClr xmlns:ahyp="http://schemas.microsoft.com/office/drawing/2018/hyperlinkcolor" val="tx"/>
                              </a:ext>
                            </a:extLst>
                          </a:hlinkClick>
                        </a:rPr>
                        <a:t>NWWAC Advice on the Marine Strategy Framework Directive - Call for Evidence - in the North Western Waters (NWW)</a:t>
                      </a:r>
                      <a:endParaRPr lang="en-IE" sz="40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kern="1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rPr>
                        <a:t>Awaiting response</a:t>
                      </a:r>
                      <a:endParaRPr lang="en-IE" sz="240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654174"/>
                  </a:ext>
                </a:extLst>
              </a:tr>
              <a:tr h="443932">
                <a:tc>
                  <a:txBody>
                    <a:bodyPr/>
                    <a:lstStyle/>
                    <a:p>
                      <a:pPr>
                        <a:buNone/>
                      </a:pPr>
                      <a:endParaRPr lang="en-IE" sz="20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40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240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4857525"/>
                  </a:ext>
                </a:extLst>
              </a:tr>
            </a:tbl>
          </a:graphicData>
        </a:graphic>
      </p:graphicFrame>
    </p:spTree>
    <p:extLst>
      <p:ext uri="{BB962C8B-B14F-4D97-AF65-F5344CB8AC3E}">
        <p14:creationId xmlns:p14="http://schemas.microsoft.com/office/powerpoint/2010/main" val="712352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3AC83-A5EB-3445-5A4C-E7762A862393}"/>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6494CEB2-915E-C512-852E-ADB06497E60F}"/>
              </a:ext>
            </a:extLst>
          </p:cNvPr>
          <p:cNvPicPr>
            <a:picLocks noChangeAspect="1"/>
          </p:cNvPicPr>
          <p:nvPr/>
        </p:nvPicPr>
        <p:blipFill>
          <a:blip r:embed="rId2"/>
          <a:srcRect/>
          <a:stretch>
            <a:fillRect/>
          </a:stretch>
        </p:blipFill>
        <p:spPr>
          <a:xfrm>
            <a:off x="16916827" y="9636405"/>
            <a:ext cx="1030183" cy="403059"/>
          </a:xfrm>
          <a:prstGeom prst="rect">
            <a:avLst/>
          </a:prstGeom>
        </p:spPr>
      </p:pic>
      <p:sp>
        <p:nvSpPr>
          <p:cNvPr id="8" name="TextBox 8">
            <a:extLst>
              <a:ext uri="{FF2B5EF4-FFF2-40B4-BE49-F238E27FC236}">
                <a16:creationId xmlns:a16="http://schemas.microsoft.com/office/drawing/2014/main" id="{3E8FF4D0-F8FF-6571-C8BF-014885A3C6B1}"/>
              </a:ext>
            </a:extLst>
          </p:cNvPr>
          <p:cNvSpPr txBox="1"/>
          <p:nvPr/>
        </p:nvSpPr>
        <p:spPr>
          <a:xfrm>
            <a:off x="12956854" y="9657893"/>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6" name="AutoShape 16">
            <a:extLst>
              <a:ext uri="{FF2B5EF4-FFF2-40B4-BE49-F238E27FC236}">
                <a16:creationId xmlns:a16="http://schemas.microsoft.com/office/drawing/2014/main" id="{738705C6-BC39-DD04-05DE-490CAD9E2309}"/>
              </a:ext>
            </a:extLst>
          </p:cNvPr>
          <p:cNvSpPr/>
          <p:nvPr/>
        </p:nvSpPr>
        <p:spPr>
          <a:xfrm>
            <a:off x="3965" y="0"/>
            <a:ext cx="378194" cy="1614447"/>
          </a:xfrm>
          <a:prstGeom prst="rect">
            <a:avLst/>
          </a:prstGeom>
          <a:solidFill>
            <a:srgbClr val="FFDA00"/>
          </a:solidFill>
        </p:spPr>
        <p:txBody>
          <a:bodyPr/>
          <a:lstStyle/>
          <a:p>
            <a:endParaRPr lang="en-IE"/>
          </a:p>
        </p:txBody>
      </p:sp>
      <p:sp>
        <p:nvSpPr>
          <p:cNvPr id="17" name="AutoShape 17">
            <a:extLst>
              <a:ext uri="{FF2B5EF4-FFF2-40B4-BE49-F238E27FC236}">
                <a16:creationId xmlns:a16="http://schemas.microsoft.com/office/drawing/2014/main" id="{02CD6823-3C72-A73D-AB9F-F6D096CA722C}"/>
              </a:ext>
            </a:extLst>
          </p:cNvPr>
          <p:cNvSpPr/>
          <p:nvPr/>
        </p:nvSpPr>
        <p:spPr>
          <a:xfrm>
            <a:off x="0" y="1614447"/>
            <a:ext cx="378194" cy="950002"/>
          </a:xfrm>
          <a:prstGeom prst="rect">
            <a:avLst/>
          </a:prstGeom>
          <a:solidFill>
            <a:srgbClr val="0F3661"/>
          </a:solidFill>
        </p:spPr>
        <p:txBody>
          <a:bodyPr/>
          <a:lstStyle/>
          <a:p>
            <a:endParaRPr lang="en-IE"/>
          </a:p>
        </p:txBody>
      </p:sp>
      <p:sp>
        <p:nvSpPr>
          <p:cNvPr id="18" name="AutoShape 18">
            <a:extLst>
              <a:ext uri="{FF2B5EF4-FFF2-40B4-BE49-F238E27FC236}">
                <a16:creationId xmlns:a16="http://schemas.microsoft.com/office/drawing/2014/main" id="{ED7BCC4D-5433-3BD5-8339-EDAD83975342}"/>
              </a:ext>
            </a:extLst>
          </p:cNvPr>
          <p:cNvSpPr/>
          <p:nvPr/>
        </p:nvSpPr>
        <p:spPr>
          <a:xfrm>
            <a:off x="0" y="2564449"/>
            <a:ext cx="378194" cy="8123273"/>
          </a:xfrm>
          <a:prstGeom prst="rect">
            <a:avLst/>
          </a:prstGeom>
          <a:solidFill>
            <a:srgbClr val="69ACDF"/>
          </a:solidFill>
        </p:spPr>
        <p:txBody>
          <a:bodyPr/>
          <a:lstStyle/>
          <a:p>
            <a:endParaRPr lang="en-IE"/>
          </a:p>
        </p:txBody>
      </p:sp>
      <p:sp>
        <p:nvSpPr>
          <p:cNvPr id="12" name="TextBox 5">
            <a:extLst>
              <a:ext uri="{FF2B5EF4-FFF2-40B4-BE49-F238E27FC236}">
                <a16:creationId xmlns:a16="http://schemas.microsoft.com/office/drawing/2014/main" id="{5E4EA08C-3942-EAD7-3EDB-3EC7271ED916}"/>
              </a:ext>
            </a:extLst>
          </p:cNvPr>
          <p:cNvSpPr txBox="1"/>
          <p:nvPr/>
        </p:nvSpPr>
        <p:spPr>
          <a:xfrm>
            <a:off x="2438400" y="5978869"/>
            <a:ext cx="11582400" cy="958596"/>
          </a:xfrm>
          <a:prstGeom prst="rect">
            <a:avLst/>
          </a:prstGeom>
        </p:spPr>
        <p:txBody>
          <a:bodyPr wrap="square" lIns="0" tIns="0" rIns="0" bIns="0" rtlCol="0" anchor="t">
            <a:spAutoFit/>
          </a:bodyPr>
          <a:lstStyle/>
          <a:p>
            <a:pPr>
              <a:lnSpc>
                <a:spcPts val="3898"/>
              </a:lnSpc>
            </a:pPr>
            <a:endParaRPr lang="en-IE" sz="1800">
              <a:effectLst/>
              <a:latin typeface="Times New Roman" panose="02020603050405020304" pitchFamily="18" charset="0"/>
              <a:ea typeface="Times New Roman" panose="02020603050405020304" pitchFamily="18" charset="0"/>
            </a:endParaRPr>
          </a:p>
          <a:p>
            <a:pPr marL="457200" indent="-457200">
              <a:lnSpc>
                <a:spcPts val="3898"/>
              </a:lnSpc>
              <a:buFont typeface="Arial" panose="020B0604020202020204" pitchFamily="34" charset="0"/>
              <a:buChar char="•"/>
            </a:pPr>
            <a:endParaRPr lang="en-US" sz="2599">
              <a:solidFill>
                <a:srgbClr val="0F3661"/>
              </a:solidFill>
              <a:latin typeface="Glacial Indifference"/>
            </a:endParaRPr>
          </a:p>
        </p:txBody>
      </p:sp>
      <p:sp>
        <p:nvSpPr>
          <p:cNvPr id="7" name="TextBox 6">
            <a:extLst>
              <a:ext uri="{FF2B5EF4-FFF2-40B4-BE49-F238E27FC236}">
                <a16:creationId xmlns:a16="http://schemas.microsoft.com/office/drawing/2014/main" id="{5807C396-FDA3-175E-DC72-0ED74C12CB5B}"/>
              </a:ext>
            </a:extLst>
          </p:cNvPr>
          <p:cNvSpPr txBox="1"/>
          <p:nvPr/>
        </p:nvSpPr>
        <p:spPr>
          <a:xfrm>
            <a:off x="432786" y="2998585"/>
            <a:ext cx="17737955" cy="732829"/>
          </a:xfrm>
          <a:prstGeom prst="rect">
            <a:avLst/>
          </a:prstGeom>
        </p:spPr>
        <p:txBody>
          <a:bodyPr wrap="square" lIns="0" tIns="0" rIns="0" bIns="0" rtlCol="0" anchor="t">
            <a:spAutoFit/>
          </a:bodyPr>
          <a:lstStyle/>
          <a:p>
            <a:pPr>
              <a:lnSpc>
                <a:spcPts val="6239"/>
              </a:lnSpc>
            </a:pPr>
            <a:r>
              <a:rPr lang="en-IE" sz="4800">
                <a:solidFill>
                  <a:srgbClr val="0F3661"/>
                </a:solidFill>
                <a:latin typeface="Futura 1 Bold"/>
              </a:rPr>
              <a:t>Review of advice submitted in Year 20/21 – possible actions</a:t>
            </a:r>
            <a:endParaRPr lang="en-US" sz="4800">
              <a:solidFill>
                <a:srgbClr val="0F3661"/>
              </a:solidFill>
              <a:latin typeface="Futura 1 Bold"/>
            </a:endParaRPr>
          </a:p>
        </p:txBody>
      </p:sp>
      <p:pic>
        <p:nvPicPr>
          <p:cNvPr id="15" name="Picture 14">
            <a:extLst>
              <a:ext uri="{FF2B5EF4-FFF2-40B4-BE49-F238E27FC236}">
                <a16:creationId xmlns:a16="http://schemas.microsoft.com/office/drawing/2014/main" id="{23484522-9C48-E26A-1F95-ABE5BD3486BD}"/>
              </a:ext>
            </a:extLst>
          </p:cNvPr>
          <p:cNvPicPr>
            <a:picLocks noChangeAspect="1"/>
          </p:cNvPicPr>
          <p:nvPr/>
        </p:nvPicPr>
        <p:blipFill>
          <a:blip r:embed="rId3"/>
          <a:stretch>
            <a:fillRect/>
          </a:stretch>
        </p:blipFill>
        <p:spPr>
          <a:xfrm>
            <a:off x="386124" y="-470327"/>
            <a:ext cx="17897911" cy="3025209"/>
          </a:xfrm>
          <a:prstGeom prst="rect">
            <a:avLst/>
          </a:prstGeom>
        </p:spPr>
      </p:pic>
      <p:graphicFrame>
        <p:nvGraphicFramePr>
          <p:cNvPr id="2" name="Table 1">
            <a:extLst>
              <a:ext uri="{FF2B5EF4-FFF2-40B4-BE49-F238E27FC236}">
                <a16:creationId xmlns:a16="http://schemas.microsoft.com/office/drawing/2014/main" id="{75BC3136-BB64-B62D-97E2-937DC09FFB22}"/>
              </a:ext>
            </a:extLst>
          </p:cNvPr>
          <p:cNvGraphicFramePr>
            <a:graphicFrameLocks noGrp="1"/>
          </p:cNvGraphicFramePr>
          <p:nvPr>
            <p:extLst>
              <p:ext uri="{D42A27DB-BD31-4B8C-83A1-F6EECF244321}">
                <p14:modId xmlns:p14="http://schemas.microsoft.com/office/powerpoint/2010/main" val="1688900940"/>
              </p:ext>
            </p:extLst>
          </p:nvPr>
        </p:nvGraphicFramePr>
        <p:xfrm>
          <a:off x="595236" y="3986920"/>
          <a:ext cx="17575505" cy="4581048"/>
        </p:xfrm>
        <a:graphic>
          <a:graphicData uri="http://schemas.openxmlformats.org/drawingml/2006/table">
            <a:tbl>
              <a:tblPr firstRow="1" firstCol="1" bandRow="1">
                <a:tableStyleId>{2D5ABB26-0587-4C30-8999-92F81FD0307C}</a:tableStyleId>
              </a:tblPr>
              <a:tblGrid>
                <a:gridCol w="1356394">
                  <a:extLst>
                    <a:ext uri="{9D8B030D-6E8A-4147-A177-3AD203B41FA5}">
                      <a16:colId xmlns:a16="http://schemas.microsoft.com/office/drawing/2014/main" val="4243240212"/>
                    </a:ext>
                  </a:extLst>
                </a:gridCol>
                <a:gridCol w="16219111">
                  <a:extLst>
                    <a:ext uri="{9D8B030D-6E8A-4147-A177-3AD203B41FA5}">
                      <a16:colId xmlns:a16="http://schemas.microsoft.com/office/drawing/2014/main" val="997470297"/>
                    </a:ext>
                  </a:extLst>
                </a:gridCol>
              </a:tblGrid>
              <a:tr h="443932">
                <a:tc>
                  <a:txBody>
                    <a:bodyPr/>
                    <a:lstStyle/>
                    <a:p>
                      <a:pPr>
                        <a:buNone/>
                      </a:pPr>
                      <a:endParaRPr lang="en-IE" sz="2400" b="1" kern="1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a:buNone/>
                      </a:pPr>
                      <a:r>
                        <a:rPr lang="en-IE" sz="2400" b="1" kern="100">
                          <a:effectLst/>
                          <a:latin typeface="Aptos" panose="020B0004020202020204" pitchFamily="34" charset="0"/>
                        </a:rPr>
                        <a:t>Full title</a:t>
                      </a:r>
                      <a:endParaRPr lang="en-IE" sz="2800" b="1"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0508169"/>
                  </a:ext>
                </a:extLst>
              </a:tr>
              <a:tr h="482340">
                <a:tc>
                  <a:txBody>
                    <a:bodyPr/>
                    <a:lstStyle/>
                    <a:p>
                      <a:pPr>
                        <a:buNone/>
                      </a:pPr>
                      <a:r>
                        <a:rPr lang="en-IE" sz="1800" b="0" kern="100" dirty="0">
                          <a:effectLst/>
                          <a:latin typeface="Aptos" panose="020B0004020202020204" pitchFamily="34" charset="0"/>
                          <a:ea typeface="Times New Roman" panose="02020603050405020304" pitchFamily="18" charset="0"/>
                          <a:cs typeface="Times New Roman" panose="02020603050405020304" pitchFamily="18" charset="0"/>
                        </a:rPr>
                        <a:t>23/05/2025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u="sng" kern="100" dirty="0">
                          <a:solidFill>
                            <a:schemeClr val="accent5">
                              <a:lumMod val="75000"/>
                            </a:schemeClr>
                          </a:solidFill>
                          <a:effectLst/>
                          <a:latin typeface="Aptos" panose="020B0004020202020204" pitchFamily="34" charset="0"/>
                          <a:hlinkClick r:id="rId4">
                            <a:extLst>
                              <a:ext uri="{A12FA001-AC4F-418D-AE19-62706E023703}">
                                <ahyp:hlinkClr xmlns:ahyp="http://schemas.microsoft.com/office/drawing/2018/hyperlinkcolor" val="tx"/>
                              </a:ext>
                            </a:extLst>
                          </a:hlinkClick>
                        </a:rPr>
                        <a:t>Joint NWWAC, PelAC and NSAC Advice on the implementation of the EU Fisheries Control Regulation</a:t>
                      </a:r>
                      <a:endParaRPr lang="en-IE" sz="24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2988047"/>
                  </a:ext>
                </a:extLst>
              </a:tr>
              <a:tr h="482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Action</a:t>
                      </a:r>
                      <a:endParaRPr lang="en-IE" sz="18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24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Second workshop to be organised by ACs – currently in discussion with MARE D3 to hold this together with the planned Inter-AC meeting in May/June</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953956"/>
                  </a:ext>
                </a:extLst>
              </a:tr>
              <a:tr h="482340">
                <a:tc>
                  <a:txBody>
                    <a:bodyPr/>
                    <a:lstStyle/>
                    <a:p>
                      <a:pPr>
                        <a:buNone/>
                      </a:pPr>
                      <a:r>
                        <a:rPr lang="en-IE" sz="1800" b="0" kern="100" dirty="0">
                          <a:effectLst/>
                          <a:latin typeface="Aptos" panose="020B0004020202020204" pitchFamily="34" charset="0"/>
                          <a:ea typeface="Times New Roman" panose="02020603050405020304" pitchFamily="18" charset="0"/>
                          <a:cs typeface="Times New Roman" panose="02020603050405020304" pitchFamily="18" charset="0"/>
                        </a:rPr>
                        <a:t>03/06/2025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u="sng"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NWWAC/PelAC Advice on the impact of Offshore Renewable Energy Developments on commercial fisheries</a:t>
                      </a:r>
                      <a:endParaRPr lang="en-IE" sz="24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9410092"/>
                  </a:ext>
                </a:extLst>
              </a:tr>
              <a:tr h="443932">
                <a:tc>
                  <a:txBody>
                    <a:bodyPr/>
                    <a:lstStyle/>
                    <a:p>
                      <a:pPr>
                        <a:buNone/>
                      </a:pPr>
                      <a:r>
                        <a:rPr lang="en-IE" sz="2400" b="1" kern="100" dirty="0">
                          <a:effectLst/>
                          <a:latin typeface="Aptos" panose="020B0004020202020204" pitchFamily="34" charset="0"/>
                          <a:ea typeface="Times New Roman" panose="02020603050405020304" pitchFamily="18" charset="0"/>
                          <a:cs typeface="Times New Roman" panose="02020603050405020304" pitchFamily="18" charset="0"/>
                        </a:rPr>
                        <a:t>Action</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IE" sz="24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To be followed up by PelAC/NWWAC Focus Group Spatial Dimensions</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4913008"/>
                  </a:ext>
                </a:extLst>
              </a:tr>
              <a:tr h="443932">
                <a:tc>
                  <a:txBody>
                    <a:bodyPr/>
                    <a:lstStyle/>
                    <a:p>
                      <a:pPr>
                        <a:buNone/>
                      </a:pPr>
                      <a:r>
                        <a:rPr lang="en-IE" sz="1800" b="0" kern="100" dirty="0">
                          <a:effectLst/>
                          <a:latin typeface="Aptos" panose="020B0004020202020204" pitchFamily="34" charset="0"/>
                          <a:ea typeface="Times New Roman" panose="02020603050405020304" pitchFamily="18" charset="0"/>
                          <a:cs typeface="Times New Roman" panose="02020603050405020304" pitchFamily="18" charset="0"/>
                        </a:rPr>
                        <a:t>20/06/2025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buNone/>
                      </a:pPr>
                      <a:r>
                        <a:rPr lang="en-IE" sz="2400" b="0" u="sng"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NWWAC/PelAC advice on Sprat in the English Channel (ICES divisions 7.d and 7.e)</a:t>
                      </a:r>
                      <a:endParaRPr lang="en-IE" sz="24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7175009"/>
                  </a:ext>
                </a:extLst>
              </a:tr>
              <a:tr h="4495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1" kern="100" dirty="0">
                          <a:effectLst/>
                          <a:latin typeface="Aptos" panose="020B0004020202020204" pitchFamily="34" charset="0"/>
                          <a:ea typeface="Times New Roman" panose="02020603050405020304" pitchFamily="18" charset="0"/>
                          <a:cs typeface="Times New Roman" panose="02020603050405020304" pitchFamily="18" charset="0"/>
                        </a:rPr>
                        <a:t>Action</a:t>
                      </a:r>
                      <a:endParaRPr lang="en-IE" sz="2400" b="1" kern="100" dirty="0">
                        <a:solidFill>
                          <a:schemeClr val="bg1">
                            <a:lumMod val="50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IE" sz="24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Scientific research being carried out – for PelAC to follow up?</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2159109"/>
                  </a:ext>
                </a:extLst>
              </a:tr>
              <a:tr h="550378">
                <a:tc>
                  <a:txBody>
                    <a:bodyPr/>
                    <a:lstStyle/>
                    <a:p>
                      <a:pPr>
                        <a:buNone/>
                      </a:pPr>
                      <a:r>
                        <a:rPr lang="en-IE" sz="1800" b="0" kern="100" dirty="0">
                          <a:effectLst/>
                          <a:latin typeface="Aptos" panose="020B0004020202020204" pitchFamily="34" charset="0"/>
                          <a:ea typeface="Times New Roman" panose="02020603050405020304" pitchFamily="18" charset="0"/>
                          <a:cs typeface="Times New Roman" panose="02020603050405020304" pitchFamily="18" charset="0"/>
                        </a:rPr>
                        <a:t>30/06/2025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u="sng"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NWWAC Advice on the Vision for Agriculture and Food 2040 and the proposed Vision for Fisheries and Aquaculture 2040</a:t>
                      </a:r>
                      <a:endParaRPr lang="en-IE" sz="24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2140677"/>
                  </a:ext>
                </a:extLst>
              </a:tr>
              <a:tr h="553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1" kern="100" dirty="0">
                          <a:effectLst/>
                          <a:latin typeface="Aptos" panose="020B0004020202020204" pitchFamily="34" charset="0"/>
                          <a:ea typeface="Times New Roman" panose="02020603050405020304" pitchFamily="18" charset="0"/>
                          <a:cs typeface="Times New Roman" panose="02020603050405020304" pitchFamily="18" charset="0"/>
                        </a:rPr>
                        <a:t>Action</a:t>
                      </a:r>
                      <a:endParaRPr lang="en-IE" sz="2400" b="1" kern="100" dirty="0">
                        <a:solidFill>
                          <a:schemeClr val="bg1">
                            <a:lumMod val="50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IE" sz="24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Vision to be presented in second half of 2026 – further NWWAC work?</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261620"/>
                  </a:ext>
                </a:extLst>
              </a:tr>
            </a:tbl>
          </a:graphicData>
        </a:graphic>
      </p:graphicFrame>
    </p:spTree>
    <p:extLst>
      <p:ext uri="{BB962C8B-B14F-4D97-AF65-F5344CB8AC3E}">
        <p14:creationId xmlns:p14="http://schemas.microsoft.com/office/powerpoint/2010/main" val="1491459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65A25-269B-1B6F-5B44-FB0B617718F0}"/>
            </a:ext>
          </a:extLst>
        </p:cNvPr>
        <p:cNvGrpSpPr/>
        <p:nvPr/>
      </p:nvGrpSpPr>
      <p:grpSpPr>
        <a:xfrm>
          <a:off x="0" y="0"/>
          <a:ext cx="0" cy="0"/>
          <a:chOff x="0" y="0"/>
          <a:chExt cx="0" cy="0"/>
        </a:xfrm>
      </p:grpSpPr>
      <p:pic>
        <p:nvPicPr>
          <p:cNvPr id="3" name="Picture 4">
            <a:extLst>
              <a:ext uri="{FF2B5EF4-FFF2-40B4-BE49-F238E27FC236}">
                <a16:creationId xmlns:a16="http://schemas.microsoft.com/office/drawing/2014/main" id="{14DC29BA-E325-94C3-9CCA-AF21E3223E51}"/>
              </a:ext>
            </a:extLst>
          </p:cNvPr>
          <p:cNvPicPr>
            <a:picLocks noChangeAspect="1"/>
          </p:cNvPicPr>
          <p:nvPr/>
        </p:nvPicPr>
        <p:blipFill>
          <a:blip r:embed="rId2"/>
          <a:srcRect/>
          <a:stretch>
            <a:fillRect/>
          </a:stretch>
        </p:blipFill>
        <p:spPr>
          <a:xfrm>
            <a:off x="20297" y="967645"/>
            <a:ext cx="18267703" cy="10287000"/>
          </a:xfrm>
          <a:prstGeom prst="rect">
            <a:avLst/>
          </a:prstGeom>
        </p:spPr>
      </p:pic>
      <p:pic>
        <p:nvPicPr>
          <p:cNvPr id="4" name="Picture 4">
            <a:extLst>
              <a:ext uri="{FF2B5EF4-FFF2-40B4-BE49-F238E27FC236}">
                <a16:creationId xmlns:a16="http://schemas.microsoft.com/office/drawing/2014/main" id="{D1351363-2423-D660-4EEB-005F7C683118}"/>
              </a:ext>
            </a:extLst>
          </p:cNvPr>
          <p:cNvPicPr>
            <a:picLocks noChangeAspect="1"/>
          </p:cNvPicPr>
          <p:nvPr/>
        </p:nvPicPr>
        <p:blipFill>
          <a:blip r:embed="rId3"/>
          <a:srcRect/>
          <a:stretch>
            <a:fillRect/>
          </a:stretch>
        </p:blipFill>
        <p:spPr>
          <a:xfrm>
            <a:off x="16916827" y="9636405"/>
            <a:ext cx="1030183" cy="403059"/>
          </a:xfrm>
          <a:prstGeom prst="rect">
            <a:avLst/>
          </a:prstGeom>
        </p:spPr>
      </p:pic>
      <p:sp>
        <p:nvSpPr>
          <p:cNvPr id="8" name="TextBox 8">
            <a:extLst>
              <a:ext uri="{FF2B5EF4-FFF2-40B4-BE49-F238E27FC236}">
                <a16:creationId xmlns:a16="http://schemas.microsoft.com/office/drawing/2014/main" id="{2622CDF6-1C7F-39EF-9248-4F9B2505B598}"/>
              </a:ext>
            </a:extLst>
          </p:cNvPr>
          <p:cNvSpPr txBox="1"/>
          <p:nvPr/>
        </p:nvSpPr>
        <p:spPr>
          <a:xfrm>
            <a:off x="12956854" y="9657893"/>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6" name="AutoShape 16">
            <a:extLst>
              <a:ext uri="{FF2B5EF4-FFF2-40B4-BE49-F238E27FC236}">
                <a16:creationId xmlns:a16="http://schemas.microsoft.com/office/drawing/2014/main" id="{0F68AB19-A3B4-C7CB-C88A-059A29C1CBD7}"/>
              </a:ext>
            </a:extLst>
          </p:cNvPr>
          <p:cNvSpPr/>
          <p:nvPr/>
        </p:nvSpPr>
        <p:spPr>
          <a:xfrm>
            <a:off x="3965" y="0"/>
            <a:ext cx="378194" cy="1614447"/>
          </a:xfrm>
          <a:prstGeom prst="rect">
            <a:avLst/>
          </a:prstGeom>
          <a:solidFill>
            <a:srgbClr val="FFDA00"/>
          </a:solidFill>
        </p:spPr>
        <p:txBody>
          <a:bodyPr/>
          <a:lstStyle/>
          <a:p>
            <a:endParaRPr lang="en-IE"/>
          </a:p>
        </p:txBody>
      </p:sp>
      <p:sp>
        <p:nvSpPr>
          <p:cNvPr id="17" name="AutoShape 17">
            <a:extLst>
              <a:ext uri="{FF2B5EF4-FFF2-40B4-BE49-F238E27FC236}">
                <a16:creationId xmlns:a16="http://schemas.microsoft.com/office/drawing/2014/main" id="{2A371787-6EE0-BF64-AEA8-8A7E6EB60A11}"/>
              </a:ext>
            </a:extLst>
          </p:cNvPr>
          <p:cNvSpPr/>
          <p:nvPr/>
        </p:nvSpPr>
        <p:spPr>
          <a:xfrm>
            <a:off x="0" y="1614447"/>
            <a:ext cx="378194" cy="950002"/>
          </a:xfrm>
          <a:prstGeom prst="rect">
            <a:avLst/>
          </a:prstGeom>
          <a:solidFill>
            <a:srgbClr val="0F3661"/>
          </a:solidFill>
        </p:spPr>
        <p:txBody>
          <a:bodyPr/>
          <a:lstStyle/>
          <a:p>
            <a:endParaRPr lang="en-IE"/>
          </a:p>
        </p:txBody>
      </p:sp>
      <p:sp>
        <p:nvSpPr>
          <p:cNvPr id="18" name="AutoShape 18">
            <a:extLst>
              <a:ext uri="{FF2B5EF4-FFF2-40B4-BE49-F238E27FC236}">
                <a16:creationId xmlns:a16="http://schemas.microsoft.com/office/drawing/2014/main" id="{C1301115-4B48-536D-9B03-539D64A33B98}"/>
              </a:ext>
            </a:extLst>
          </p:cNvPr>
          <p:cNvSpPr/>
          <p:nvPr/>
        </p:nvSpPr>
        <p:spPr>
          <a:xfrm>
            <a:off x="0" y="2564449"/>
            <a:ext cx="378194" cy="8123273"/>
          </a:xfrm>
          <a:prstGeom prst="rect">
            <a:avLst/>
          </a:prstGeom>
          <a:solidFill>
            <a:srgbClr val="69ACDF"/>
          </a:solidFill>
        </p:spPr>
        <p:txBody>
          <a:bodyPr/>
          <a:lstStyle/>
          <a:p>
            <a:endParaRPr lang="en-IE"/>
          </a:p>
        </p:txBody>
      </p:sp>
      <p:graphicFrame>
        <p:nvGraphicFramePr>
          <p:cNvPr id="2" name="Table 1">
            <a:extLst>
              <a:ext uri="{FF2B5EF4-FFF2-40B4-BE49-F238E27FC236}">
                <a16:creationId xmlns:a16="http://schemas.microsoft.com/office/drawing/2014/main" id="{88F51F76-2376-294B-DEE5-EA206BEBABE1}"/>
              </a:ext>
            </a:extLst>
          </p:cNvPr>
          <p:cNvGraphicFramePr>
            <a:graphicFrameLocks noGrp="1"/>
          </p:cNvGraphicFramePr>
          <p:nvPr>
            <p:extLst>
              <p:ext uri="{D42A27DB-BD31-4B8C-83A1-F6EECF244321}">
                <p14:modId xmlns:p14="http://schemas.microsoft.com/office/powerpoint/2010/main" val="1338527368"/>
              </p:ext>
            </p:extLst>
          </p:nvPr>
        </p:nvGraphicFramePr>
        <p:xfrm>
          <a:off x="497304" y="1117141"/>
          <a:ext cx="17245264" cy="5355297"/>
        </p:xfrm>
        <a:graphic>
          <a:graphicData uri="http://schemas.openxmlformats.org/drawingml/2006/table">
            <a:tbl>
              <a:tblPr firstRow="1" firstCol="1" bandRow="1">
                <a:tableStyleId>{2D5ABB26-0587-4C30-8999-92F81FD0307C}</a:tableStyleId>
              </a:tblPr>
              <a:tblGrid>
                <a:gridCol w="1882599">
                  <a:extLst>
                    <a:ext uri="{9D8B030D-6E8A-4147-A177-3AD203B41FA5}">
                      <a16:colId xmlns:a16="http://schemas.microsoft.com/office/drawing/2014/main" val="4027159053"/>
                    </a:ext>
                  </a:extLst>
                </a:gridCol>
                <a:gridCol w="15362665">
                  <a:extLst>
                    <a:ext uri="{9D8B030D-6E8A-4147-A177-3AD203B41FA5}">
                      <a16:colId xmlns:a16="http://schemas.microsoft.com/office/drawing/2014/main" val="2153530217"/>
                    </a:ext>
                  </a:extLst>
                </a:gridCol>
              </a:tblGrid>
              <a:tr h="499447">
                <a:tc>
                  <a:txBody>
                    <a:bodyPr/>
                    <a:lstStyle/>
                    <a:p>
                      <a:pPr>
                        <a:buNone/>
                      </a:pPr>
                      <a:endParaRPr lang="en-IE" sz="2800" b="1" kern="100">
                        <a:solidFill>
                          <a:srgbClr val="000000"/>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a:buNone/>
                      </a:pPr>
                      <a:r>
                        <a:rPr lang="en-IE" sz="2400" b="1" kern="100">
                          <a:effectLst/>
                          <a:latin typeface="Aptos" panose="020B0004020202020204" pitchFamily="34" charset="0"/>
                        </a:rPr>
                        <a:t>Full title</a:t>
                      </a:r>
                      <a:endParaRPr lang="en-IE" sz="2800" b="1"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360630"/>
                  </a:ext>
                </a:extLst>
              </a:tr>
              <a:tr h="499447">
                <a:tc>
                  <a:txBody>
                    <a:bodyPr/>
                    <a:lstStyle/>
                    <a:p>
                      <a:pPr>
                        <a:buNone/>
                      </a:pPr>
                      <a:r>
                        <a:rPr lang="en-IE" sz="1800" b="0" kern="100" dirty="0">
                          <a:effectLst/>
                          <a:latin typeface="Aptos" panose="020B0004020202020204" pitchFamily="34" charset="0"/>
                          <a:ea typeface="Times New Roman" panose="02020603050405020304" pitchFamily="18" charset="0"/>
                          <a:cs typeface="Times New Roman" panose="02020603050405020304" pitchFamily="18" charset="0"/>
                        </a:rPr>
                        <a:t>22/08/2025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u="sng" kern="10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NSAC/NWWAC Advice on STECF Work on the Social Data in Fisheries</a:t>
                      </a:r>
                      <a:endParaRPr lang="en-IE" sz="2400" b="1" kern="10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934959"/>
                  </a:ext>
                </a:extLst>
              </a:tr>
              <a:tr h="1705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1" kern="100" dirty="0">
                          <a:effectLst/>
                          <a:latin typeface="Aptos" panose="020B0004020202020204" pitchFamily="34" charset="0"/>
                          <a:ea typeface="Times New Roman" panose="02020603050405020304" pitchFamily="18" charset="0"/>
                          <a:cs typeface="Times New Roman" panose="02020603050405020304" pitchFamily="18" charset="0"/>
                        </a:rPr>
                        <a:t>Action</a:t>
                      </a:r>
                      <a:endParaRPr lang="en-IE" sz="2400" b="1" kern="100" dirty="0">
                        <a:solidFill>
                          <a:schemeClr val="bg1">
                            <a:lumMod val="50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IE" sz="24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Publication of first social report following STECF March plenary – reflection in collaboration with the ACs – what format will this take?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24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To be followed up by NSAC/NWWAC Focus Group Social Aspects</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1987166"/>
                  </a:ext>
                </a:extLst>
              </a:tr>
              <a:tr h="499447">
                <a:tc>
                  <a:txBody>
                    <a:bodyPr/>
                    <a:lstStyle/>
                    <a:p>
                      <a:pPr>
                        <a:buNone/>
                      </a:pPr>
                      <a:r>
                        <a:rPr lang="en-IE" sz="1800" b="0" kern="100" dirty="0">
                          <a:effectLst/>
                          <a:latin typeface="Aptos" panose="020B0004020202020204" pitchFamily="34" charset="0"/>
                          <a:ea typeface="Times New Roman" panose="02020603050405020304" pitchFamily="18" charset="0"/>
                          <a:cs typeface="Times New Roman" panose="02020603050405020304" pitchFamily="18" charset="0"/>
                        </a:rPr>
                        <a:t>03/11/2025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i="0" u="sng" kern="1200" dirty="0">
                          <a:solidFill>
                            <a:schemeClr val="accent5">
                              <a:lumMod val="75000"/>
                            </a:schemeClr>
                          </a:solidFill>
                          <a:effectLst/>
                          <a:latin typeface="Aptos" panose="020B0004020202020204" pitchFamily="34" charset="0"/>
                          <a:ea typeface="+mn-ea"/>
                          <a:cs typeface="+mn-cs"/>
                          <a:hlinkClick r:id="rId5">
                            <a:extLst>
                              <a:ext uri="{A12FA001-AC4F-418D-AE19-62706E023703}">
                                <ahyp:hlinkClr xmlns:ahyp="http://schemas.microsoft.com/office/drawing/2018/hyperlinkcolor" val="tx"/>
                              </a:ext>
                            </a:extLst>
                          </a:hlinkClick>
                        </a:rPr>
                        <a:t>Joint ACs Letter "Towards improved consultation with Advisory Councils and stakeholders on Control Regulation"</a:t>
                      </a:r>
                      <a:endParaRPr lang="en-IE" sz="32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825992"/>
                  </a:ext>
                </a:extLst>
              </a:tr>
              <a:tr h="4994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1" kern="100" dirty="0">
                          <a:effectLst/>
                          <a:latin typeface="Aptos" panose="020B0004020202020204" pitchFamily="34" charset="0"/>
                          <a:ea typeface="Times New Roman" panose="02020603050405020304" pitchFamily="18" charset="0"/>
                          <a:cs typeface="Times New Roman" panose="02020603050405020304" pitchFamily="18" charset="0"/>
                        </a:rPr>
                        <a:t>Action</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IE" sz="24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COM expects engagement at MS level</a:t>
                      </a:r>
                    </a:p>
                    <a:p>
                      <a:pPr marL="342900" indent="-342900">
                        <a:buFont typeface="Arial" panose="020B0604020202020204" pitchFamily="34" charset="0"/>
                        <a:buChar char="•"/>
                      </a:pPr>
                      <a:r>
                        <a:rPr lang="en-IE" sz="24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Revised Control Regulation cannot be modified</a:t>
                      </a:r>
                    </a:p>
                    <a:p>
                      <a:pPr marL="342900" indent="-342900">
                        <a:buFont typeface="Arial" panose="020B0604020202020204" pitchFamily="34" charset="0"/>
                        <a:buChar char="•"/>
                      </a:pPr>
                      <a:r>
                        <a:rPr lang="en-IE" sz="24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Targeted workshop welcome</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0458205"/>
                  </a:ext>
                </a:extLst>
              </a:tr>
              <a:tr h="565116">
                <a:tc>
                  <a:txBody>
                    <a:bodyPr/>
                    <a:lstStyle/>
                    <a:p>
                      <a:pPr>
                        <a:buNone/>
                      </a:pPr>
                      <a:r>
                        <a:rPr lang="en-IE" sz="1800" b="0" kern="100" dirty="0">
                          <a:effectLst/>
                          <a:latin typeface="Aptos" panose="020B0004020202020204" pitchFamily="34" charset="0"/>
                          <a:ea typeface="Times New Roman" panose="02020603050405020304" pitchFamily="18" charset="0"/>
                          <a:cs typeface="Times New Roman" panose="02020603050405020304" pitchFamily="18" charset="0"/>
                        </a:rPr>
                        <a:t>16/12/2025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866775" algn="l"/>
                        </a:tabLst>
                        <a:defRPr/>
                      </a:pPr>
                      <a:r>
                        <a:rPr lang="en-IE" sz="2400" b="0" i="0" u="none" strike="noStrike" kern="1200" dirty="0">
                          <a:solidFill>
                            <a:schemeClr val="accent5">
                              <a:lumMod val="75000"/>
                            </a:schemeClr>
                          </a:solidFill>
                          <a:effectLst/>
                          <a:latin typeface="Aptos" panose="020B0004020202020204" pitchFamily="34" charset="0"/>
                          <a:ea typeface="+mn-ea"/>
                          <a:cs typeface="+mn-cs"/>
                          <a:hlinkClick r:id="rId6">
                            <a:extLst>
                              <a:ext uri="{A12FA001-AC4F-418D-AE19-62706E023703}">
                                <ahyp:hlinkClr xmlns:ahyp="http://schemas.microsoft.com/office/drawing/2018/hyperlinkcolor" val="tx"/>
                              </a:ext>
                            </a:extLst>
                          </a:hlinkClick>
                        </a:rPr>
                        <a:t>NWWAC Advice on strengthening the role of the Advisory Councils in developing technical and remedial measures</a:t>
                      </a:r>
                      <a:endParaRPr lang="en-IE" sz="2400" b="1" kern="100" dirty="0">
                        <a:solidFill>
                          <a:schemeClr val="accent5">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9334955"/>
                  </a:ext>
                </a:extLst>
              </a:tr>
              <a:tr h="5651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1" kern="100" dirty="0">
                          <a:effectLst/>
                          <a:latin typeface="Aptos" panose="020B0004020202020204" pitchFamily="34" charset="0"/>
                          <a:ea typeface="Times New Roman" panose="02020603050405020304" pitchFamily="18" charset="0"/>
                          <a:cs typeface="Times New Roman" panose="02020603050405020304" pitchFamily="18" charset="0"/>
                        </a:rPr>
                        <a:t>Action</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IE" sz="2400" dirty="0">
                          <a:latin typeface="Aptos" panose="020B0004020202020204" pitchFamily="34" charset="0"/>
                        </a:rPr>
                        <a:t>The Commission remains open to improving the way engagement is conducted and encourages MS to engage with ACs as early as possible when developing JR.</a:t>
                      </a:r>
                    </a:p>
                    <a:p>
                      <a:pPr marL="342900" indent="-342900">
                        <a:buFont typeface="Arial" panose="020B0604020202020204" pitchFamily="34" charset="0"/>
                        <a:buChar char="•"/>
                      </a:pPr>
                      <a:r>
                        <a:rPr lang="en-IE" sz="24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The Commission to present the outcome of the EU-UK consultations to ACs.</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7453168"/>
                  </a:ext>
                </a:extLst>
              </a:tr>
            </a:tbl>
          </a:graphicData>
        </a:graphic>
      </p:graphicFrame>
      <p:sp>
        <p:nvSpPr>
          <p:cNvPr id="5" name="TextBox 4">
            <a:extLst>
              <a:ext uri="{FF2B5EF4-FFF2-40B4-BE49-F238E27FC236}">
                <a16:creationId xmlns:a16="http://schemas.microsoft.com/office/drawing/2014/main" id="{07003FBC-C98B-9383-BA5F-8F5008455E2B}"/>
              </a:ext>
            </a:extLst>
          </p:cNvPr>
          <p:cNvSpPr txBox="1"/>
          <p:nvPr/>
        </p:nvSpPr>
        <p:spPr>
          <a:xfrm>
            <a:off x="497304" y="7234168"/>
            <a:ext cx="16862648" cy="830997"/>
          </a:xfrm>
          <a:prstGeom prst="rect">
            <a:avLst/>
          </a:prstGeom>
          <a:noFill/>
        </p:spPr>
        <p:txBody>
          <a:bodyPr wrap="square" rtlCol="0">
            <a:spAutoFit/>
          </a:bodyPr>
          <a:lstStyle/>
          <a:p>
            <a:r>
              <a:rPr lang="en-IE" sz="2400" dirty="0">
                <a:latin typeface="Aptos" panose="020B0004020202020204" pitchFamily="34" charset="0"/>
              </a:rPr>
              <a:t>Request from DG MARE: Discussion on how to engage more meaningfully with the Commission without adding unnecessary pressure on resources.</a:t>
            </a:r>
          </a:p>
        </p:txBody>
      </p:sp>
    </p:spTree>
    <p:extLst>
      <p:ext uri="{BB962C8B-B14F-4D97-AF65-F5344CB8AC3E}">
        <p14:creationId xmlns:p14="http://schemas.microsoft.com/office/powerpoint/2010/main" val="2884415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D464D-F758-0CD4-E68E-1C93A644C1BD}"/>
            </a:ext>
          </a:extLst>
        </p:cNvPr>
        <p:cNvGrpSpPr/>
        <p:nvPr/>
      </p:nvGrpSpPr>
      <p:grpSpPr>
        <a:xfrm>
          <a:off x="0" y="0"/>
          <a:ext cx="0" cy="0"/>
          <a:chOff x="0" y="0"/>
          <a:chExt cx="0" cy="0"/>
        </a:xfrm>
      </p:grpSpPr>
      <p:pic>
        <p:nvPicPr>
          <p:cNvPr id="2" name="Picture 4">
            <a:extLst>
              <a:ext uri="{FF2B5EF4-FFF2-40B4-BE49-F238E27FC236}">
                <a16:creationId xmlns:a16="http://schemas.microsoft.com/office/drawing/2014/main" id="{CE174DAB-7A55-CE95-BCC4-3B833AC1B178}"/>
              </a:ext>
            </a:extLst>
          </p:cNvPr>
          <p:cNvPicPr>
            <a:picLocks noChangeAspect="1"/>
          </p:cNvPicPr>
          <p:nvPr/>
        </p:nvPicPr>
        <p:blipFill>
          <a:blip r:embed="rId2"/>
          <a:srcRect/>
          <a:stretch>
            <a:fillRect/>
          </a:stretch>
        </p:blipFill>
        <p:spPr>
          <a:xfrm>
            <a:off x="20297" y="1035720"/>
            <a:ext cx="18267703" cy="10287000"/>
          </a:xfrm>
          <a:prstGeom prst="rect">
            <a:avLst/>
          </a:prstGeom>
        </p:spPr>
      </p:pic>
      <p:pic>
        <p:nvPicPr>
          <p:cNvPr id="4" name="Picture 4">
            <a:extLst>
              <a:ext uri="{FF2B5EF4-FFF2-40B4-BE49-F238E27FC236}">
                <a16:creationId xmlns:a16="http://schemas.microsoft.com/office/drawing/2014/main" id="{4F726DDE-E85B-9304-7511-C43F3632509F}"/>
              </a:ext>
            </a:extLst>
          </p:cNvPr>
          <p:cNvPicPr>
            <a:picLocks noChangeAspect="1"/>
          </p:cNvPicPr>
          <p:nvPr/>
        </p:nvPicPr>
        <p:blipFill>
          <a:blip r:embed="rId3"/>
          <a:srcRect/>
          <a:stretch>
            <a:fillRect/>
          </a:stretch>
        </p:blipFill>
        <p:spPr>
          <a:xfrm>
            <a:off x="16916827" y="9636405"/>
            <a:ext cx="1030183" cy="403059"/>
          </a:xfrm>
          <a:prstGeom prst="rect">
            <a:avLst/>
          </a:prstGeom>
        </p:spPr>
      </p:pic>
      <p:sp>
        <p:nvSpPr>
          <p:cNvPr id="6" name="TextBox 6">
            <a:extLst>
              <a:ext uri="{FF2B5EF4-FFF2-40B4-BE49-F238E27FC236}">
                <a16:creationId xmlns:a16="http://schemas.microsoft.com/office/drawing/2014/main" id="{1FEEBD22-B836-4FC8-9C12-48EB720E1F44}"/>
              </a:ext>
            </a:extLst>
          </p:cNvPr>
          <p:cNvSpPr txBox="1"/>
          <p:nvPr/>
        </p:nvSpPr>
        <p:spPr>
          <a:xfrm>
            <a:off x="1494503" y="851195"/>
            <a:ext cx="11882284" cy="795089"/>
          </a:xfrm>
          <a:prstGeom prst="rect">
            <a:avLst/>
          </a:prstGeom>
        </p:spPr>
        <p:txBody>
          <a:bodyPr wrap="square" lIns="0" tIns="0" rIns="0" bIns="0" rtlCol="0" anchor="t">
            <a:spAutoFit/>
          </a:bodyPr>
          <a:lstStyle/>
          <a:p>
            <a:pPr>
              <a:lnSpc>
                <a:spcPts val="6239"/>
              </a:lnSpc>
            </a:pPr>
            <a:r>
              <a:rPr lang="en-US" sz="5400">
                <a:solidFill>
                  <a:srgbClr val="004D88"/>
                </a:solidFill>
                <a:latin typeface="Futura 1 Bold"/>
              </a:rPr>
              <a:t>AOB. Internal AC communication</a:t>
            </a:r>
          </a:p>
        </p:txBody>
      </p:sp>
      <p:sp>
        <p:nvSpPr>
          <p:cNvPr id="8" name="TextBox 8">
            <a:extLst>
              <a:ext uri="{FF2B5EF4-FFF2-40B4-BE49-F238E27FC236}">
                <a16:creationId xmlns:a16="http://schemas.microsoft.com/office/drawing/2014/main" id="{480E54F3-F9A6-D06B-07B6-249DFCF306F3}"/>
              </a:ext>
            </a:extLst>
          </p:cNvPr>
          <p:cNvSpPr txBox="1"/>
          <p:nvPr/>
        </p:nvSpPr>
        <p:spPr>
          <a:xfrm>
            <a:off x="12956854" y="9657893"/>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6" name="AutoShape 16">
            <a:extLst>
              <a:ext uri="{FF2B5EF4-FFF2-40B4-BE49-F238E27FC236}">
                <a16:creationId xmlns:a16="http://schemas.microsoft.com/office/drawing/2014/main" id="{E4FFEF7B-8414-6EF1-83E8-57E5B72EC3CE}"/>
              </a:ext>
            </a:extLst>
          </p:cNvPr>
          <p:cNvSpPr/>
          <p:nvPr/>
        </p:nvSpPr>
        <p:spPr>
          <a:xfrm>
            <a:off x="3965" y="0"/>
            <a:ext cx="378194" cy="1614447"/>
          </a:xfrm>
          <a:prstGeom prst="rect">
            <a:avLst/>
          </a:prstGeom>
          <a:solidFill>
            <a:srgbClr val="FFDA00"/>
          </a:solidFill>
        </p:spPr>
        <p:txBody>
          <a:bodyPr/>
          <a:lstStyle/>
          <a:p>
            <a:endParaRPr lang="en-IE"/>
          </a:p>
        </p:txBody>
      </p:sp>
      <p:sp>
        <p:nvSpPr>
          <p:cNvPr id="17" name="AutoShape 17">
            <a:extLst>
              <a:ext uri="{FF2B5EF4-FFF2-40B4-BE49-F238E27FC236}">
                <a16:creationId xmlns:a16="http://schemas.microsoft.com/office/drawing/2014/main" id="{7B6E4FE9-7E32-6267-908B-5A23B744AA17}"/>
              </a:ext>
            </a:extLst>
          </p:cNvPr>
          <p:cNvSpPr/>
          <p:nvPr/>
        </p:nvSpPr>
        <p:spPr>
          <a:xfrm>
            <a:off x="-16042" y="1614447"/>
            <a:ext cx="378194" cy="950002"/>
          </a:xfrm>
          <a:prstGeom prst="rect">
            <a:avLst/>
          </a:prstGeom>
          <a:solidFill>
            <a:srgbClr val="0F3661"/>
          </a:solidFill>
        </p:spPr>
        <p:txBody>
          <a:bodyPr/>
          <a:lstStyle/>
          <a:p>
            <a:endParaRPr lang="en-IE"/>
          </a:p>
        </p:txBody>
      </p:sp>
      <p:sp>
        <p:nvSpPr>
          <p:cNvPr id="18" name="AutoShape 18">
            <a:extLst>
              <a:ext uri="{FF2B5EF4-FFF2-40B4-BE49-F238E27FC236}">
                <a16:creationId xmlns:a16="http://schemas.microsoft.com/office/drawing/2014/main" id="{3A0D15EF-FD8D-A6B1-C0FF-D681B2AECE06}"/>
              </a:ext>
            </a:extLst>
          </p:cNvPr>
          <p:cNvSpPr/>
          <p:nvPr/>
        </p:nvSpPr>
        <p:spPr>
          <a:xfrm>
            <a:off x="-7876" y="2564449"/>
            <a:ext cx="378194" cy="8529774"/>
          </a:xfrm>
          <a:prstGeom prst="rect">
            <a:avLst/>
          </a:prstGeom>
          <a:solidFill>
            <a:srgbClr val="69ACDF"/>
          </a:solidFill>
        </p:spPr>
        <p:txBody>
          <a:bodyPr/>
          <a:lstStyle/>
          <a:p>
            <a:endParaRPr lang="en-IE"/>
          </a:p>
        </p:txBody>
      </p:sp>
      <p:sp>
        <p:nvSpPr>
          <p:cNvPr id="10" name="TextBox 5">
            <a:extLst>
              <a:ext uri="{FF2B5EF4-FFF2-40B4-BE49-F238E27FC236}">
                <a16:creationId xmlns:a16="http://schemas.microsoft.com/office/drawing/2014/main" id="{CDA98778-EC24-2DD6-069A-BC4C281A1FA1}"/>
              </a:ext>
            </a:extLst>
          </p:cNvPr>
          <p:cNvSpPr txBox="1"/>
          <p:nvPr/>
        </p:nvSpPr>
        <p:spPr>
          <a:xfrm>
            <a:off x="2438400" y="2216053"/>
            <a:ext cx="11620500" cy="1035540"/>
          </a:xfrm>
          <a:prstGeom prst="rect">
            <a:avLst/>
          </a:prstGeom>
        </p:spPr>
        <p:txBody>
          <a:bodyPr wrap="square" lIns="0" tIns="0" rIns="0" bIns="0" rtlCol="0" anchor="t">
            <a:spAutoFit/>
          </a:bodyPr>
          <a:lstStyle/>
          <a:p>
            <a:pPr marL="457200" indent="-457200">
              <a:lnSpc>
                <a:spcPts val="3898"/>
              </a:lnSpc>
              <a:spcAft>
                <a:spcPts val="600"/>
              </a:spcAft>
              <a:buFont typeface="Arial" panose="020B0604020202020204" pitchFamily="34" charset="0"/>
              <a:buChar char="•"/>
            </a:pPr>
            <a:endParaRPr lang="en-US" sz="2599">
              <a:solidFill>
                <a:srgbClr val="0F3661"/>
              </a:solidFill>
              <a:latin typeface="Glacial Indifference"/>
            </a:endParaRPr>
          </a:p>
          <a:p>
            <a:pPr marL="457200" indent="-457200">
              <a:lnSpc>
                <a:spcPts val="3898"/>
              </a:lnSpc>
              <a:buFont typeface="Arial" panose="020B0604020202020204" pitchFamily="34" charset="0"/>
              <a:buChar char="•"/>
            </a:pPr>
            <a:endParaRPr lang="en-US" sz="2599">
              <a:solidFill>
                <a:srgbClr val="0F3661"/>
              </a:solidFill>
              <a:latin typeface="Glacial Indifference"/>
            </a:endParaRPr>
          </a:p>
        </p:txBody>
      </p:sp>
      <p:sp>
        <p:nvSpPr>
          <p:cNvPr id="5" name="TextBox 5">
            <a:extLst>
              <a:ext uri="{FF2B5EF4-FFF2-40B4-BE49-F238E27FC236}">
                <a16:creationId xmlns:a16="http://schemas.microsoft.com/office/drawing/2014/main" id="{1F0CE59A-5880-6C12-7BE8-A02F0C245CF9}"/>
              </a:ext>
            </a:extLst>
          </p:cNvPr>
          <p:cNvSpPr txBox="1"/>
          <p:nvPr/>
        </p:nvSpPr>
        <p:spPr>
          <a:xfrm>
            <a:off x="1494503" y="2335219"/>
            <a:ext cx="15920040" cy="3844001"/>
          </a:xfrm>
          <a:prstGeom prst="rect">
            <a:avLst/>
          </a:prstGeom>
        </p:spPr>
        <p:txBody>
          <a:bodyPr wrap="square" lIns="0" tIns="0" rIns="0" bIns="0" rtlCol="0" anchor="t">
            <a:spAutoFit/>
          </a:bodyPr>
          <a:lstStyle/>
          <a:p>
            <a:pPr>
              <a:lnSpc>
                <a:spcPts val="3898"/>
              </a:lnSpc>
              <a:spcAft>
                <a:spcPts val="600"/>
              </a:spcAft>
            </a:pPr>
            <a:r>
              <a:rPr lang="en-US" sz="2599" b="1" dirty="0">
                <a:solidFill>
                  <a:srgbClr val="0F3661"/>
                </a:solidFill>
                <a:latin typeface="Glacial Indifference"/>
              </a:rPr>
              <a:t>LinkedIn NWWAC Member Spotlight Campaign </a:t>
            </a:r>
            <a:r>
              <a:rPr lang="en-US" sz="2599" b="1" dirty="0">
                <a:solidFill>
                  <a:srgbClr val="0F3661"/>
                </a:solidFill>
                <a:latin typeface="Glacial Indifference"/>
                <a:sym typeface="Wingdings" panose="05000000000000000000" pitchFamily="2" charset="2"/>
              </a:rPr>
              <a:t></a:t>
            </a:r>
            <a:r>
              <a:rPr lang="en-US" sz="2599" b="1" dirty="0">
                <a:solidFill>
                  <a:srgbClr val="0F3661"/>
                </a:solidFill>
                <a:latin typeface="Glacial Indifference"/>
              </a:rPr>
              <a:t> Questionnaire to provide information about your </a:t>
            </a:r>
            <a:r>
              <a:rPr lang="en-US" sz="2599" b="1" dirty="0" err="1">
                <a:solidFill>
                  <a:srgbClr val="0F3661"/>
                </a:solidFill>
                <a:latin typeface="Glacial Indifference"/>
              </a:rPr>
              <a:t>organisation</a:t>
            </a:r>
            <a:r>
              <a:rPr lang="en-US" sz="2599" b="1" dirty="0">
                <a:solidFill>
                  <a:srgbClr val="0F3661"/>
                </a:solidFill>
                <a:latin typeface="Glacial Indifference"/>
              </a:rPr>
              <a:t> </a:t>
            </a:r>
            <a:r>
              <a:rPr lang="en-IE" b="1" dirty="0">
                <a:sym typeface="Wingdings" panose="05000000000000000000" pitchFamily="2" charset="2"/>
              </a:rPr>
              <a:t>:</a:t>
            </a:r>
            <a:r>
              <a:rPr lang="en-IE" b="1" dirty="0"/>
              <a:t> </a:t>
            </a:r>
            <a:r>
              <a:rPr lang="en-IE" u="sng" dirty="0">
                <a:hlinkClick r:id="rId4"/>
              </a:rPr>
              <a:t>https://forms.gle/wzxkm9fDg2QXKV1eA</a:t>
            </a:r>
            <a:endParaRPr lang="fr-FR" u="sng" dirty="0"/>
          </a:p>
          <a:p>
            <a:pPr>
              <a:lnSpc>
                <a:spcPts val="3898"/>
              </a:lnSpc>
              <a:spcAft>
                <a:spcPts val="600"/>
              </a:spcAft>
            </a:pPr>
            <a:endParaRPr lang="fr-FR" u="sng" dirty="0"/>
          </a:p>
          <a:p>
            <a:pPr>
              <a:lnSpc>
                <a:spcPts val="3898"/>
              </a:lnSpc>
              <a:spcAft>
                <a:spcPts val="600"/>
              </a:spcAft>
            </a:pPr>
            <a:r>
              <a:rPr lang="en-IE" sz="2599" b="1" dirty="0">
                <a:solidFill>
                  <a:srgbClr val="0F3661"/>
                </a:solidFill>
                <a:latin typeface="Glacial Indifference"/>
              </a:rPr>
              <a:t>NWWAC WhatsApp Group: </a:t>
            </a:r>
          </a:p>
          <a:p>
            <a:pPr>
              <a:lnSpc>
                <a:spcPts val="3898"/>
              </a:lnSpc>
              <a:spcAft>
                <a:spcPts val="600"/>
              </a:spcAft>
            </a:pPr>
            <a:endParaRPr lang="fr-FR" u="sng" dirty="0"/>
          </a:p>
          <a:p>
            <a:pPr>
              <a:lnSpc>
                <a:spcPts val="3898"/>
              </a:lnSpc>
              <a:spcAft>
                <a:spcPts val="600"/>
              </a:spcAft>
            </a:pPr>
            <a:endParaRPr lang="en-IE" dirty="0"/>
          </a:p>
          <a:p>
            <a:pPr>
              <a:lnSpc>
                <a:spcPts val="3898"/>
              </a:lnSpc>
              <a:spcAft>
                <a:spcPts val="600"/>
              </a:spcAft>
            </a:pPr>
            <a:endParaRPr lang="en-US" sz="2599" dirty="0">
              <a:solidFill>
                <a:srgbClr val="0F3661"/>
              </a:solidFill>
              <a:latin typeface="Glacial Indifference"/>
            </a:endParaRPr>
          </a:p>
        </p:txBody>
      </p:sp>
      <p:pic>
        <p:nvPicPr>
          <p:cNvPr id="7" name="Picture 6" descr="A screenshot of a qr code&#10;&#10;AI-generated content may be incorrect.">
            <a:extLst>
              <a:ext uri="{FF2B5EF4-FFF2-40B4-BE49-F238E27FC236}">
                <a16:creationId xmlns:a16="http://schemas.microsoft.com/office/drawing/2014/main" id="{1E7DD89E-A4AA-502A-343A-8CDB8E122EE2}"/>
              </a:ext>
            </a:extLst>
          </p:cNvPr>
          <p:cNvPicPr>
            <a:picLocks noChangeAspect="1"/>
          </p:cNvPicPr>
          <p:nvPr/>
        </p:nvPicPr>
        <p:blipFill>
          <a:blip r:embed="rId5">
            <a:extLst>
              <a:ext uri="{28A0092B-C50C-407E-A947-70E740481C1C}">
                <a14:useLocalDpi xmlns:a14="http://schemas.microsoft.com/office/drawing/2010/main" val="0"/>
              </a:ext>
            </a:extLst>
          </a:blip>
          <a:srcRect t="21543" b="31609"/>
          <a:stretch>
            <a:fillRect/>
          </a:stretch>
        </p:blipFill>
        <p:spPr>
          <a:xfrm>
            <a:off x="6615132" y="3940528"/>
            <a:ext cx="5057736" cy="5137124"/>
          </a:xfrm>
          <a:prstGeom prst="rect">
            <a:avLst/>
          </a:prstGeom>
        </p:spPr>
      </p:pic>
    </p:spTree>
    <p:extLst>
      <p:ext uri="{BB962C8B-B14F-4D97-AF65-F5344CB8AC3E}">
        <p14:creationId xmlns:p14="http://schemas.microsoft.com/office/powerpoint/2010/main" val="2236300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11184-D6BC-C055-6461-3CE12D19643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DD4CC27-660B-F641-C0C4-ED26F1004E9C}"/>
              </a:ext>
            </a:extLst>
          </p:cNvPr>
          <p:cNvPicPr>
            <a:picLocks noChangeAspect="1"/>
          </p:cNvPicPr>
          <p:nvPr/>
        </p:nvPicPr>
        <p:blipFill>
          <a:blip r:embed="rId2"/>
          <a:srcRect t="7706" b="7706"/>
          <a:stretch>
            <a:fillRect/>
          </a:stretch>
        </p:blipFill>
        <p:spPr>
          <a:xfrm>
            <a:off x="0" y="0"/>
            <a:ext cx="18288000" cy="10287000"/>
          </a:xfrm>
          <a:prstGeom prst="rect">
            <a:avLst/>
          </a:prstGeom>
        </p:spPr>
      </p:pic>
      <p:sp>
        <p:nvSpPr>
          <p:cNvPr id="9" name="AutoShape 4">
            <a:extLst>
              <a:ext uri="{FF2B5EF4-FFF2-40B4-BE49-F238E27FC236}">
                <a16:creationId xmlns:a16="http://schemas.microsoft.com/office/drawing/2014/main" id="{B6CF06AA-D3CA-1E57-502B-B07AFE9500E5}"/>
              </a:ext>
            </a:extLst>
          </p:cNvPr>
          <p:cNvSpPr/>
          <p:nvPr/>
        </p:nvSpPr>
        <p:spPr>
          <a:xfrm>
            <a:off x="1416718" y="8516203"/>
            <a:ext cx="8459922" cy="1770796"/>
          </a:xfrm>
          <a:prstGeom prst="rect">
            <a:avLst/>
          </a:prstGeom>
          <a:solidFill>
            <a:srgbClr val="F9F9F9"/>
          </a:solidFill>
        </p:spPr>
        <p:txBody>
          <a:bodyPr/>
          <a:lstStyle/>
          <a:p>
            <a:endParaRPr lang="en-IE"/>
          </a:p>
        </p:txBody>
      </p:sp>
      <p:sp>
        <p:nvSpPr>
          <p:cNvPr id="10" name="TextBox 10">
            <a:extLst>
              <a:ext uri="{FF2B5EF4-FFF2-40B4-BE49-F238E27FC236}">
                <a16:creationId xmlns:a16="http://schemas.microsoft.com/office/drawing/2014/main" id="{E4A430AA-24E1-425D-2926-A15D0797B557}"/>
              </a:ext>
            </a:extLst>
          </p:cNvPr>
          <p:cNvSpPr txBox="1"/>
          <p:nvPr/>
        </p:nvSpPr>
        <p:spPr>
          <a:xfrm>
            <a:off x="1881547" y="8613465"/>
            <a:ext cx="7740124" cy="1115690"/>
          </a:xfrm>
          <a:prstGeom prst="rect">
            <a:avLst/>
          </a:prstGeom>
        </p:spPr>
        <p:txBody>
          <a:bodyPr wrap="square" lIns="0" tIns="0" rIns="0" bIns="0" rtlCol="0" anchor="t">
            <a:spAutoFit/>
          </a:bodyPr>
          <a:lstStyle/>
          <a:p>
            <a:pPr>
              <a:lnSpc>
                <a:spcPts val="2879"/>
              </a:lnSpc>
            </a:pPr>
            <a:endParaRPr lang="en-US" sz="2800" dirty="0">
              <a:solidFill>
                <a:srgbClr val="004D88"/>
              </a:solidFill>
              <a:latin typeface="Futura 1 Bold"/>
            </a:endParaRPr>
          </a:p>
          <a:p>
            <a:pPr>
              <a:lnSpc>
                <a:spcPts val="2879"/>
              </a:lnSpc>
            </a:pPr>
            <a:r>
              <a:rPr lang="en-US" sz="2800" dirty="0">
                <a:solidFill>
                  <a:srgbClr val="004D88"/>
                </a:solidFill>
                <a:latin typeface="Futura 1 Bold"/>
              </a:rPr>
              <a:t>10	AOB &amp; Summary of actions agreed 	and decisions adopted by the Chair</a:t>
            </a:r>
          </a:p>
        </p:txBody>
      </p:sp>
      <p:grpSp>
        <p:nvGrpSpPr>
          <p:cNvPr id="11" name="Group 6">
            <a:extLst>
              <a:ext uri="{FF2B5EF4-FFF2-40B4-BE49-F238E27FC236}">
                <a16:creationId xmlns:a16="http://schemas.microsoft.com/office/drawing/2014/main" id="{438C5425-28B7-A475-A7A5-4119C651E13B}"/>
              </a:ext>
            </a:extLst>
          </p:cNvPr>
          <p:cNvGrpSpPr/>
          <p:nvPr/>
        </p:nvGrpSpPr>
        <p:grpSpPr>
          <a:xfrm>
            <a:off x="1881547" y="10012456"/>
            <a:ext cx="7530265" cy="19050"/>
            <a:chOff x="0" y="0"/>
            <a:chExt cx="10040353" cy="25400"/>
          </a:xfrm>
        </p:grpSpPr>
        <p:sp>
          <p:nvSpPr>
            <p:cNvPr id="12" name="AutoShape 7">
              <a:extLst>
                <a:ext uri="{FF2B5EF4-FFF2-40B4-BE49-F238E27FC236}">
                  <a16:creationId xmlns:a16="http://schemas.microsoft.com/office/drawing/2014/main" id="{09528EB1-84A2-B898-7E23-687EBCFBA7A8}"/>
                </a:ext>
              </a:extLst>
            </p:cNvPr>
            <p:cNvSpPr/>
            <p:nvPr/>
          </p:nvSpPr>
          <p:spPr>
            <a:xfrm>
              <a:off x="0" y="0"/>
              <a:ext cx="7414309" cy="0"/>
            </a:xfrm>
            <a:prstGeom prst="line">
              <a:avLst/>
            </a:prstGeom>
            <a:ln w="25400" cap="rnd">
              <a:solidFill>
                <a:srgbClr val="69ACDF"/>
              </a:solidFill>
              <a:prstDash val="solid"/>
              <a:headEnd type="none" w="sm" len="sm"/>
              <a:tailEnd type="none" w="sm" len="sm"/>
            </a:ln>
          </p:spPr>
          <p:txBody>
            <a:bodyPr/>
            <a:lstStyle/>
            <a:p>
              <a:endParaRPr lang="en-IE"/>
            </a:p>
          </p:txBody>
        </p:sp>
        <p:sp>
          <p:nvSpPr>
            <p:cNvPr id="13" name="AutoShape 8">
              <a:extLst>
                <a:ext uri="{FF2B5EF4-FFF2-40B4-BE49-F238E27FC236}">
                  <a16:creationId xmlns:a16="http://schemas.microsoft.com/office/drawing/2014/main" id="{FB71707B-EF30-B619-5A62-E7E8F3F10315}"/>
                </a:ext>
              </a:extLst>
            </p:cNvPr>
            <p:cNvSpPr/>
            <p:nvPr/>
          </p:nvSpPr>
          <p:spPr>
            <a:xfrm>
              <a:off x="7382124" y="0"/>
              <a:ext cx="848906" cy="0"/>
            </a:xfrm>
            <a:prstGeom prst="line">
              <a:avLst/>
            </a:prstGeom>
            <a:ln w="25400" cap="rnd">
              <a:solidFill>
                <a:srgbClr val="0F3661"/>
              </a:solidFill>
              <a:prstDash val="solid"/>
              <a:headEnd type="none" w="sm" len="sm"/>
              <a:tailEnd type="none" w="sm" len="sm"/>
            </a:ln>
          </p:spPr>
          <p:txBody>
            <a:bodyPr/>
            <a:lstStyle/>
            <a:p>
              <a:endParaRPr lang="en-IE"/>
            </a:p>
          </p:txBody>
        </p:sp>
        <p:sp>
          <p:nvSpPr>
            <p:cNvPr id="14" name="AutoShape 9">
              <a:extLst>
                <a:ext uri="{FF2B5EF4-FFF2-40B4-BE49-F238E27FC236}">
                  <a16:creationId xmlns:a16="http://schemas.microsoft.com/office/drawing/2014/main" id="{075F4981-58A7-4B20-51E6-CE4220A0D1A0}"/>
                </a:ext>
              </a:extLst>
            </p:cNvPr>
            <p:cNvSpPr/>
            <p:nvPr/>
          </p:nvSpPr>
          <p:spPr>
            <a:xfrm>
              <a:off x="8214996" y="0"/>
              <a:ext cx="1825358" cy="0"/>
            </a:xfrm>
            <a:prstGeom prst="line">
              <a:avLst/>
            </a:prstGeom>
            <a:ln w="25400" cap="rnd">
              <a:solidFill>
                <a:srgbClr val="FFDA00"/>
              </a:solidFill>
              <a:prstDash val="solid"/>
              <a:headEnd type="none" w="sm" len="sm"/>
              <a:tailEnd type="none" w="sm" len="sm"/>
            </a:ln>
          </p:spPr>
          <p:txBody>
            <a:bodyPr/>
            <a:lstStyle/>
            <a:p>
              <a:endParaRPr lang="en-IE"/>
            </a:p>
          </p:txBody>
        </p:sp>
      </p:grpSp>
      <p:sp>
        <p:nvSpPr>
          <p:cNvPr id="16" name="TextBox 6">
            <a:extLst>
              <a:ext uri="{FF2B5EF4-FFF2-40B4-BE49-F238E27FC236}">
                <a16:creationId xmlns:a16="http://schemas.microsoft.com/office/drawing/2014/main" id="{6FD5078B-EEAB-F792-30EE-948E9868D8FF}"/>
              </a:ext>
            </a:extLst>
          </p:cNvPr>
          <p:cNvSpPr txBox="1"/>
          <p:nvPr/>
        </p:nvSpPr>
        <p:spPr>
          <a:xfrm>
            <a:off x="13012015" y="9768618"/>
            <a:ext cx="3845673" cy="281976"/>
          </a:xfrm>
          <a:prstGeom prst="rect">
            <a:avLst/>
          </a:prstGeom>
        </p:spPr>
        <p:txBody>
          <a:bodyPr lIns="0" tIns="0" rIns="0" bIns="0" rtlCol="0" anchor="t">
            <a:spAutoFit/>
          </a:bodyPr>
          <a:lstStyle/>
          <a:p>
            <a:pPr>
              <a:lnSpc>
                <a:spcPts val="2398"/>
              </a:lnSpc>
            </a:pPr>
            <a:r>
              <a:rPr lang="en-US" sz="1599">
                <a:solidFill>
                  <a:schemeClr val="bg1"/>
                </a:solidFill>
                <a:latin typeface="Glacial Indifference"/>
              </a:rPr>
              <a:t>North Western Waters Advisory Council</a:t>
            </a:r>
          </a:p>
        </p:txBody>
      </p:sp>
      <p:pic>
        <p:nvPicPr>
          <p:cNvPr id="17" name="Picture 7">
            <a:extLst>
              <a:ext uri="{FF2B5EF4-FFF2-40B4-BE49-F238E27FC236}">
                <a16:creationId xmlns:a16="http://schemas.microsoft.com/office/drawing/2014/main" id="{C16028F2-D683-2094-0840-7DF221B4CA59}"/>
              </a:ext>
            </a:extLst>
          </p:cNvPr>
          <p:cNvPicPr>
            <a:picLocks noChangeAspect="1"/>
          </p:cNvPicPr>
          <p:nvPr/>
        </p:nvPicPr>
        <p:blipFill>
          <a:blip r:embed="rId3"/>
          <a:srcRect/>
          <a:stretch>
            <a:fillRect/>
          </a:stretch>
        </p:blipFill>
        <p:spPr>
          <a:xfrm>
            <a:off x="16488245" y="9731889"/>
            <a:ext cx="1030183" cy="403059"/>
          </a:xfrm>
          <a:prstGeom prst="rect">
            <a:avLst/>
          </a:prstGeom>
        </p:spPr>
      </p:pic>
    </p:spTree>
    <p:extLst>
      <p:ext uri="{BB962C8B-B14F-4D97-AF65-F5344CB8AC3E}">
        <p14:creationId xmlns:p14="http://schemas.microsoft.com/office/powerpoint/2010/main" val="2365612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08DE8-D102-2312-8918-EBF822D53856}"/>
            </a:ext>
          </a:extLst>
        </p:cNvPr>
        <p:cNvGrpSpPr/>
        <p:nvPr/>
      </p:nvGrpSpPr>
      <p:grpSpPr>
        <a:xfrm>
          <a:off x="0" y="0"/>
          <a:ext cx="0" cy="0"/>
          <a:chOff x="0" y="0"/>
          <a:chExt cx="0" cy="0"/>
        </a:xfrm>
      </p:grpSpPr>
      <p:pic>
        <p:nvPicPr>
          <p:cNvPr id="16" name="Picture 15" descr="A clear blue sky with no clouds&#10;&#10;AI-generated content may be incorrect.">
            <a:extLst>
              <a:ext uri="{FF2B5EF4-FFF2-40B4-BE49-F238E27FC236}">
                <a16:creationId xmlns:a16="http://schemas.microsoft.com/office/drawing/2014/main" id="{7D064933-2E7D-75E2-00DD-EFD2C18A9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34" y="-60123"/>
            <a:ext cx="4280970" cy="10347123"/>
          </a:xfrm>
          <a:prstGeom prst="rect">
            <a:avLst/>
          </a:prstGeom>
        </p:spPr>
      </p:pic>
      <p:pic>
        <p:nvPicPr>
          <p:cNvPr id="2" name="Picture 2">
            <a:extLst>
              <a:ext uri="{FF2B5EF4-FFF2-40B4-BE49-F238E27FC236}">
                <a16:creationId xmlns:a16="http://schemas.microsoft.com/office/drawing/2014/main" id="{1EE9B119-070C-28BD-FBEA-235CECD669CE}"/>
              </a:ext>
            </a:extLst>
          </p:cNvPr>
          <p:cNvPicPr>
            <a:picLocks noChangeAspect="1"/>
          </p:cNvPicPr>
          <p:nvPr/>
        </p:nvPicPr>
        <p:blipFill>
          <a:blip r:embed="rId3"/>
          <a:srcRect t="17665" b="17665"/>
          <a:stretch>
            <a:fillRect/>
          </a:stretch>
        </p:blipFill>
        <p:spPr>
          <a:xfrm>
            <a:off x="17066892" y="404165"/>
            <a:ext cx="1030183" cy="403059"/>
          </a:xfrm>
          <a:prstGeom prst="rect">
            <a:avLst/>
          </a:prstGeom>
        </p:spPr>
      </p:pic>
      <p:pic>
        <p:nvPicPr>
          <p:cNvPr id="5" name="Picture 5">
            <a:extLst>
              <a:ext uri="{FF2B5EF4-FFF2-40B4-BE49-F238E27FC236}">
                <a16:creationId xmlns:a16="http://schemas.microsoft.com/office/drawing/2014/main" id="{69DD2B1E-A847-9530-A233-393A9154D802}"/>
              </a:ext>
            </a:extLst>
          </p:cNvPr>
          <p:cNvPicPr>
            <a:picLocks noChangeAspect="1"/>
          </p:cNvPicPr>
          <p:nvPr/>
        </p:nvPicPr>
        <p:blipFill>
          <a:blip r:embed="rId4"/>
          <a:srcRect/>
          <a:stretch>
            <a:fillRect/>
          </a:stretch>
        </p:blipFill>
        <p:spPr>
          <a:xfrm>
            <a:off x="17066892" y="9548891"/>
            <a:ext cx="1030183" cy="403059"/>
          </a:xfrm>
          <a:prstGeom prst="rect">
            <a:avLst/>
          </a:prstGeom>
        </p:spPr>
      </p:pic>
      <p:sp>
        <p:nvSpPr>
          <p:cNvPr id="11" name="TextBox 11">
            <a:extLst>
              <a:ext uri="{FF2B5EF4-FFF2-40B4-BE49-F238E27FC236}">
                <a16:creationId xmlns:a16="http://schemas.microsoft.com/office/drawing/2014/main" id="{DD842031-67A5-FC29-518F-CA71BD844218}"/>
              </a:ext>
            </a:extLst>
          </p:cNvPr>
          <p:cNvSpPr txBox="1"/>
          <p:nvPr/>
        </p:nvSpPr>
        <p:spPr>
          <a:xfrm>
            <a:off x="13106919" y="9570379"/>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2" name="AutoShape 12">
            <a:extLst>
              <a:ext uri="{FF2B5EF4-FFF2-40B4-BE49-F238E27FC236}">
                <a16:creationId xmlns:a16="http://schemas.microsoft.com/office/drawing/2014/main" id="{E339BBEE-637B-DF3B-3066-0F7F1CF69EA5}"/>
              </a:ext>
            </a:extLst>
          </p:cNvPr>
          <p:cNvSpPr/>
          <p:nvPr/>
        </p:nvSpPr>
        <p:spPr>
          <a:xfrm>
            <a:off x="3386141" y="0"/>
            <a:ext cx="378194" cy="1614447"/>
          </a:xfrm>
          <a:prstGeom prst="rect">
            <a:avLst/>
          </a:prstGeom>
          <a:solidFill>
            <a:srgbClr val="FFDA00"/>
          </a:solidFill>
        </p:spPr>
        <p:txBody>
          <a:bodyPr/>
          <a:lstStyle/>
          <a:p>
            <a:endParaRPr lang="en-IE"/>
          </a:p>
        </p:txBody>
      </p:sp>
      <p:sp>
        <p:nvSpPr>
          <p:cNvPr id="13" name="AutoShape 13">
            <a:extLst>
              <a:ext uri="{FF2B5EF4-FFF2-40B4-BE49-F238E27FC236}">
                <a16:creationId xmlns:a16="http://schemas.microsoft.com/office/drawing/2014/main" id="{8BC3B581-2AAA-B062-2FE9-84792430E2B1}"/>
              </a:ext>
            </a:extLst>
          </p:cNvPr>
          <p:cNvSpPr/>
          <p:nvPr/>
        </p:nvSpPr>
        <p:spPr>
          <a:xfrm>
            <a:off x="3386141" y="1614447"/>
            <a:ext cx="378194" cy="950002"/>
          </a:xfrm>
          <a:prstGeom prst="rect">
            <a:avLst/>
          </a:prstGeom>
          <a:solidFill>
            <a:srgbClr val="0F3661"/>
          </a:solidFill>
        </p:spPr>
        <p:txBody>
          <a:bodyPr/>
          <a:lstStyle/>
          <a:p>
            <a:endParaRPr lang="en-IE"/>
          </a:p>
        </p:txBody>
      </p:sp>
      <p:sp>
        <p:nvSpPr>
          <p:cNvPr id="14" name="AutoShape 14">
            <a:extLst>
              <a:ext uri="{FF2B5EF4-FFF2-40B4-BE49-F238E27FC236}">
                <a16:creationId xmlns:a16="http://schemas.microsoft.com/office/drawing/2014/main" id="{9CEF0F5E-8F2C-CB37-14A0-B2EFB514CF74}"/>
              </a:ext>
            </a:extLst>
          </p:cNvPr>
          <p:cNvSpPr/>
          <p:nvPr/>
        </p:nvSpPr>
        <p:spPr>
          <a:xfrm>
            <a:off x="3764336" y="2564449"/>
            <a:ext cx="378194" cy="8123273"/>
          </a:xfrm>
          <a:prstGeom prst="rect">
            <a:avLst/>
          </a:prstGeom>
          <a:solidFill>
            <a:srgbClr val="69ACDF"/>
          </a:solidFill>
        </p:spPr>
        <p:txBody>
          <a:bodyPr/>
          <a:lstStyle/>
          <a:p>
            <a:endParaRPr lang="en-IE"/>
          </a:p>
        </p:txBody>
      </p:sp>
      <p:sp>
        <p:nvSpPr>
          <p:cNvPr id="3" name="TextBox 9">
            <a:extLst>
              <a:ext uri="{FF2B5EF4-FFF2-40B4-BE49-F238E27FC236}">
                <a16:creationId xmlns:a16="http://schemas.microsoft.com/office/drawing/2014/main" id="{B7BEC1FA-EC48-994E-970F-51F149531D4A}"/>
              </a:ext>
            </a:extLst>
          </p:cNvPr>
          <p:cNvSpPr txBox="1"/>
          <p:nvPr/>
        </p:nvSpPr>
        <p:spPr>
          <a:xfrm>
            <a:off x="4483235" y="807223"/>
            <a:ext cx="9321530" cy="795089"/>
          </a:xfrm>
          <a:prstGeom prst="rect">
            <a:avLst/>
          </a:prstGeom>
        </p:spPr>
        <p:txBody>
          <a:bodyPr lIns="0" tIns="0" rIns="0" bIns="0" rtlCol="0" anchor="t">
            <a:spAutoFit/>
          </a:bodyPr>
          <a:lstStyle/>
          <a:p>
            <a:pPr>
              <a:lnSpc>
                <a:spcPts val="6239"/>
              </a:lnSpc>
            </a:pPr>
            <a:r>
              <a:rPr lang="en-US" sz="5199">
                <a:solidFill>
                  <a:srgbClr val="0F3661"/>
                </a:solidFill>
                <a:latin typeface="Futura 1 Bold"/>
              </a:rPr>
              <a:t>Small Scale Fisheries</a:t>
            </a:r>
          </a:p>
        </p:txBody>
      </p:sp>
    </p:spTree>
    <p:extLst>
      <p:ext uri="{BB962C8B-B14F-4D97-AF65-F5344CB8AC3E}">
        <p14:creationId xmlns:p14="http://schemas.microsoft.com/office/powerpoint/2010/main" val="505507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339045" y="9486900"/>
            <a:ext cx="8948955" cy="800100"/>
          </a:xfrm>
          <a:prstGeom prst="rect">
            <a:avLst/>
          </a:prstGeom>
          <a:solidFill>
            <a:schemeClr val="bg1"/>
          </a:solidFill>
        </p:spPr>
        <p:txBody>
          <a:bodyPr/>
          <a:lstStyle/>
          <a:p>
            <a:endParaRPr lang="en-IE"/>
          </a:p>
        </p:txBody>
      </p:sp>
      <p:pic>
        <p:nvPicPr>
          <p:cNvPr id="4" name="Picture 4"/>
          <p:cNvPicPr>
            <a:picLocks noChangeAspect="1"/>
          </p:cNvPicPr>
          <p:nvPr/>
        </p:nvPicPr>
        <p:blipFill>
          <a:blip r:embed="rId3"/>
          <a:srcRect/>
          <a:stretch>
            <a:fillRect/>
          </a:stretch>
        </p:blipFill>
        <p:spPr>
          <a:xfrm>
            <a:off x="16916827" y="9636405"/>
            <a:ext cx="1030183" cy="403059"/>
          </a:xfrm>
          <a:prstGeom prst="rect">
            <a:avLst/>
          </a:prstGeom>
        </p:spPr>
      </p:pic>
      <p:sp>
        <p:nvSpPr>
          <p:cNvPr id="6" name="TextBox 6"/>
          <p:cNvSpPr txBox="1"/>
          <p:nvPr/>
        </p:nvSpPr>
        <p:spPr>
          <a:xfrm>
            <a:off x="2255254" y="819358"/>
            <a:ext cx="14845127" cy="795089"/>
          </a:xfrm>
          <a:prstGeom prst="rect">
            <a:avLst/>
          </a:prstGeom>
        </p:spPr>
        <p:txBody>
          <a:bodyPr wrap="square" lIns="0" tIns="0" rIns="0" bIns="0" rtlCol="0" anchor="t">
            <a:spAutoFit/>
          </a:bodyPr>
          <a:lstStyle/>
          <a:p>
            <a:pPr>
              <a:lnSpc>
                <a:spcPts val="6239"/>
              </a:lnSpc>
            </a:pPr>
            <a:r>
              <a:rPr lang="en-US" sz="5199">
                <a:solidFill>
                  <a:srgbClr val="0F3661"/>
                </a:solidFill>
                <a:latin typeface="Futura 1 Bold"/>
              </a:rPr>
              <a:t>Agenda</a:t>
            </a:r>
          </a:p>
        </p:txBody>
      </p:sp>
      <p:sp>
        <p:nvSpPr>
          <p:cNvPr id="8" name="TextBox 8"/>
          <p:cNvSpPr txBox="1"/>
          <p:nvPr/>
        </p:nvSpPr>
        <p:spPr>
          <a:xfrm>
            <a:off x="12956854" y="9657893"/>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6" name="AutoShape 16"/>
          <p:cNvSpPr/>
          <p:nvPr/>
        </p:nvSpPr>
        <p:spPr>
          <a:xfrm>
            <a:off x="3965" y="0"/>
            <a:ext cx="378194" cy="1614447"/>
          </a:xfrm>
          <a:prstGeom prst="rect">
            <a:avLst/>
          </a:prstGeom>
          <a:solidFill>
            <a:srgbClr val="FFDA00"/>
          </a:solidFill>
        </p:spPr>
        <p:txBody>
          <a:bodyPr/>
          <a:lstStyle/>
          <a:p>
            <a:endParaRPr lang="en-IE"/>
          </a:p>
        </p:txBody>
      </p:sp>
      <p:sp>
        <p:nvSpPr>
          <p:cNvPr id="17" name="AutoShape 17"/>
          <p:cNvSpPr/>
          <p:nvPr/>
        </p:nvSpPr>
        <p:spPr>
          <a:xfrm>
            <a:off x="0" y="1614447"/>
            <a:ext cx="378194" cy="950002"/>
          </a:xfrm>
          <a:prstGeom prst="rect">
            <a:avLst/>
          </a:prstGeom>
          <a:solidFill>
            <a:srgbClr val="0F3661"/>
          </a:solidFill>
        </p:spPr>
        <p:txBody>
          <a:bodyPr/>
          <a:lstStyle/>
          <a:p>
            <a:endParaRPr lang="en-IE"/>
          </a:p>
        </p:txBody>
      </p:sp>
      <p:sp>
        <p:nvSpPr>
          <p:cNvPr id="18" name="AutoShape 18"/>
          <p:cNvSpPr/>
          <p:nvPr/>
        </p:nvSpPr>
        <p:spPr>
          <a:xfrm>
            <a:off x="0" y="2564449"/>
            <a:ext cx="378194" cy="8123273"/>
          </a:xfrm>
          <a:prstGeom prst="rect">
            <a:avLst/>
          </a:prstGeom>
          <a:solidFill>
            <a:srgbClr val="69ACDF"/>
          </a:solidFill>
        </p:spPr>
        <p:txBody>
          <a:bodyPr/>
          <a:lstStyle/>
          <a:p>
            <a:endParaRPr lang="en-IE"/>
          </a:p>
        </p:txBody>
      </p:sp>
    </p:spTree>
    <p:extLst>
      <p:ext uri="{BB962C8B-B14F-4D97-AF65-F5344CB8AC3E}">
        <p14:creationId xmlns:p14="http://schemas.microsoft.com/office/powerpoint/2010/main" val="961764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339045" y="9486900"/>
            <a:ext cx="8948955" cy="800100"/>
          </a:xfrm>
          <a:prstGeom prst="rect">
            <a:avLst/>
          </a:prstGeom>
          <a:solidFill>
            <a:schemeClr val="bg1"/>
          </a:solidFill>
        </p:spPr>
        <p:txBody>
          <a:bodyPr/>
          <a:lstStyle/>
          <a:p>
            <a:endParaRPr lang="en-IE"/>
          </a:p>
        </p:txBody>
      </p:sp>
      <p:pic>
        <p:nvPicPr>
          <p:cNvPr id="4" name="Picture 4"/>
          <p:cNvPicPr>
            <a:picLocks noChangeAspect="1"/>
          </p:cNvPicPr>
          <p:nvPr/>
        </p:nvPicPr>
        <p:blipFill>
          <a:blip r:embed="rId3"/>
          <a:srcRect/>
          <a:stretch>
            <a:fillRect/>
          </a:stretch>
        </p:blipFill>
        <p:spPr>
          <a:xfrm>
            <a:off x="16916827" y="9636405"/>
            <a:ext cx="1030183" cy="403059"/>
          </a:xfrm>
          <a:prstGeom prst="rect">
            <a:avLst/>
          </a:prstGeom>
        </p:spPr>
      </p:pic>
      <p:sp>
        <p:nvSpPr>
          <p:cNvPr id="6" name="TextBox 6"/>
          <p:cNvSpPr txBox="1"/>
          <p:nvPr/>
        </p:nvSpPr>
        <p:spPr>
          <a:xfrm>
            <a:off x="1317992" y="999862"/>
            <a:ext cx="14845127" cy="795089"/>
          </a:xfrm>
          <a:prstGeom prst="rect">
            <a:avLst/>
          </a:prstGeom>
        </p:spPr>
        <p:txBody>
          <a:bodyPr wrap="square" lIns="0" tIns="0" rIns="0" bIns="0" rtlCol="0" anchor="t">
            <a:spAutoFit/>
          </a:bodyPr>
          <a:lstStyle/>
          <a:p>
            <a:pPr>
              <a:lnSpc>
                <a:spcPts val="6239"/>
              </a:lnSpc>
            </a:pPr>
            <a:r>
              <a:rPr lang="en-US" sz="5199">
                <a:solidFill>
                  <a:srgbClr val="0F3661"/>
                </a:solidFill>
                <a:latin typeface="Futura 1 Bold"/>
              </a:rPr>
              <a:t>Action points from the last meeting</a:t>
            </a:r>
          </a:p>
        </p:txBody>
      </p:sp>
      <p:sp>
        <p:nvSpPr>
          <p:cNvPr id="8" name="TextBox 8"/>
          <p:cNvSpPr txBox="1"/>
          <p:nvPr/>
        </p:nvSpPr>
        <p:spPr>
          <a:xfrm>
            <a:off x="12956854" y="9657893"/>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6" name="AutoShape 16"/>
          <p:cNvSpPr/>
          <p:nvPr/>
        </p:nvSpPr>
        <p:spPr>
          <a:xfrm>
            <a:off x="3965" y="0"/>
            <a:ext cx="378194" cy="1614447"/>
          </a:xfrm>
          <a:prstGeom prst="rect">
            <a:avLst/>
          </a:prstGeom>
          <a:solidFill>
            <a:srgbClr val="FFDA00"/>
          </a:solidFill>
        </p:spPr>
        <p:txBody>
          <a:bodyPr/>
          <a:lstStyle/>
          <a:p>
            <a:endParaRPr lang="en-IE"/>
          </a:p>
        </p:txBody>
      </p:sp>
      <p:sp>
        <p:nvSpPr>
          <p:cNvPr id="17" name="AutoShape 17"/>
          <p:cNvSpPr/>
          <p:nvPr/>
        </p:nvSpPr>
        <p:spPr>
          <a:xfrm>
            <a:off x="0" y="1614447"/>
            <a:ext cx="378194" cy="950002"/>
          </a:xfrm>
          <a:prstGeom prst="rect">
            <a:avLst/>
          </a:prstGeom>
          <a:solidFill>
            <a:srgbClr val="0F3661"/>
          </a:solidFill>
        </p:spPr>
        <p:txBody>
          <a:bodyPr/>
          <a:lstStyle/>
          <a:p>
            <a:endParaRPr lang="en-IE"/>
          </a:p>
        </p:txBody>
      </p:sp>
      <p:sp>
        <p:nvSpPr>
          <p:cNvPr id="18" name="AutoShape 18"/>
          <p:cNvSpPr/>
          <p:nvPr/>
        </p:nvSpPr>
        <p:spPr>
          <a:xfrm>
            <a:off x="0" y="2564449"/>
            <a:ext cx="378194" cy="8123273"/>
          </a:xfrm>
          <a:prstGeom prst="rect">
            <a:avLst/>
          </a:prstGeom>
          <a:solidFill>
            <a:srgbClr val="69ACDF"/>
          </a:solidFill>
        </p:spPr>
        <p:txBody>
          <a:bodyPr/>
          <a:lstStyle/>
          <a:p>
            <a:endParaRPr lang="en-IE"/>
          </a:p>
        </p:txBody>
      </p:sp>
      <p:graphicFrame>
        <p:nvGraphicFramePr>
          <p:cNvPr id="9" name="Table 8">
            <a:extLst>
              <a:ext uri="{FF2B5EF4-FFF2-40B4-BE49-F238E27FC236}">
                <a16:creationId xmlns:a16="http://schemas.microsoft.com/office/drawing/2014/main" id="{CC154363-829D-77D8-7384-1F34DF9A3B4F}"/>
              </a:ext>
            </a:extLst>
          </p:cNvPr>
          <p:cNvGraphicFramePr>
            <a:graphicFrameLocks noGrp="1"/>
          </p:cNvGraphicFramePr>
          <p:nvPr>
            <p:extLst>
              <p:ext uri="{D42A27DB-BD31-4B8C-83A1-F6EECF244321}">
                <p14:modId xmlns:p14="http://schemas.microsoft.com/office/powerpoint/2010/main" val="4069118853"/>
              </p:ext>
            </p:extLst>
          </p:nvPr>
        </p:nvGraphicFramePr>
        <p:xfrm>
          <a:off x="1317992" y="2324385"/>
          <a:ext cx="16042105" cy="5477355"/>
        </p:xfrm>
        <a:graphic>
          <a:graphicData uri="http://schemas.openxmlformats.org/drawingml/2006/table">
            <a:tbl>
              <a:tblPr firstRow="1" firstCol="1" bandRow="1">
                <a:tableStyleId>{5C22544A-7EE6-4342-B048-85BDC9FD1C3A}</a:tableStyleId>
              </a:tblPr>
              <a:tblGrid>
                <a:gridCol w="628724">
                  <a:extLst>
                    <a:ext uri="{9D8B030D-6E8A-4147-A177-3AD203B41FA5}">
                      <a16:colId xmlns:a16="http://schemas.microsoft.com/office/drawing/2014/main" val="4006294147"/>
                    </a:ext>
                  </a:extLst>
                </a:gridCol>
                <a:gridCol w="15413381">
                  <a:extLst>
                    <a:ext uri="{9D8B030D-6E8A-4147-A177-3AD203B41FA5}">
                      <a16:colId xmlns:a16="http://schemas.microsoft.com/office/drawing/2014/main" val="3396281796"/>
                    </a:ext>
                  </a:extLst>
                </a:gridCol>
              </a:tblGrid>
              <a:tr h="656423">
                <a:tc>
                  <a:txBody>
                    <a:bodyPr/>
                    <a:lstStyle/>
                    <a:p>
                      <a:pPr>
                        <a:lnSpc>
                          <a:spcPct val="107000"/>
                        </a:lnSpc>
                        <a:spcAft>
                          <a:spcPts val="800"/>
                        </a:spcAft>
                      </a:pPr>
                      <a:r>
                        <a:rPr lang="en-IE" sz="2800" b="0" kern="100">
                          <a:solidFill>
                            <a:schemeClr val="tx2"/>
                          </a:solidFill>
                          <a:effectLst/>
                          <a:latin typeface="Glacial Indifference" panose="020B0604020202020204" charset="0"/>
                        </a:rPr>
                        <a:t>1</a:t>
                      </a:r>
                      <a:endPar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endParaRPr>
                    </a:p>
                  </a:txBody>
                  <a:tcPr marL="59096" marR="59096" marT="0" marB="0">
                    <a:noFill/>
                  </a:tcPr>
                </a:tc>
                <a:tc>
                  <a:txBody>
                    <a:bodyPr/>
                    <a:lstStyle/>
                    <a:p>
                      <a:pPr>
                        <a:lnSpc>
                          <a:spcPct val="107000"/>
                        </a:lnSpc>
                        <a:spcAft>
                          <a:spcPts val="800"/>
                        </a:spcAft>
                      </a:pPr>
                      <a:r>
                        <a:rPr lang="en-IE" sz="2800" b="0" kern="100">
                          <a:solidFill>
                            <a:schemeClr val="tx2"/>
                          </a:solidFill>
                          <a:effectLst/>
                          <a:latin typeface="Glacial Indifference" panose="020B0604020202020204" charset="0"/>
                        </a:rPr>
                        <a:t>Members to send queries following the Commission’s presentation to the Secretariat.</a:t>
                      </a:r>
                      <a:endPar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endParaRPr>
                    </a:p>
                  </a:txBody>
                  <a:tcPr marL="59096" marR="59096" marT="0" marB="0">
                    <a:noFill/>
                  </a:tcPr>
                </a:tc>
                <a:extLst>
                  <a:ext uri="{0D108BD9-81ED-4DB2-BD59-A6C34878D82A}">
                    <a16:rowId xmlns:a16="http://schemas.microsoft.com/office/drawing/2014/main" val="1609359599"/>
                  </a:ext>
                </a:extLst>
              </a:tr>
              <a:tr h="805218">
                <a:tc>
                  <a:txBody>
                    <a:bodyPr/>
                    <a:lstStyle/>
                    <a:p>
                      <a:pPr>
                        <a:lnSpc>
                          <a:spcPct val="107000"/>
                        </a:lnSpc>
                        <a:spcAft>
                          <a:spcPts val="800"/>
                        </a:spcAft>
                      </a:pPr>
                      <a:r>
                        <a:rPr lang="en-IE" sz="2800" b="0" kern="100">
                          <a:solidFill>
                            <a:schemeClr val="tx2"/>
                          </a:solidFill>
                          <a:effectLst/>
                          <a:latin typeface="Glacial Indifference" panose="020B0604020202020204" charset="0"/>
                        </a:rPr>
                        <a:t>2</a:t>
                      </a:r>
                      <a:endPar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endParaRPr>
                    </a:p>
                  </a:txBody>
                  <a:tcPr marL="59096" marR="59096" marT="0" marB="0">
                    <a:noFill/>
                  </a:tcPr>
                </a:tc>
                <a:tc>
                  <a:txBody>
                    <a:bodyPr/>
                    <a:lstStyle/>
                    <a:p>
                      <a:pPr>
                        <a:lnSpc>
                          <a:spcPct val="107000"/>
                        </a:lnSpc>
                        <a:spcAft>
                          <a:spcPts val="800"/>
                        </a:spcAft>
                      </a:pPr>
                      <a:r>
                        <a:rPr lang="en-IE" sz="2800" b="0" kern="100">
                          <a:solidFill>
                            <a:schemeClr val="tx2"/>
                          </a:solidFill>
                          <a:effectLst/>
                          <a:latin typeface="Glacial Indifference" panose="020B0604020202020204" charset="0"/>
                        </a:rPr>
                        <a:t>Members to send queries following the ILIAD project presentation to the Secretariat.</a:t>
                      </a:r>
                      <a:endPar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endParaRPr>
                    </a:p>
                  </a:txBody>
                  <a:tcPr marL="59096" marR="59096" marT="0" marB="0">
                    <a:noFill/>
                  </a:tcPr>
                </a:tc>
                <a:extLst>
                  <a:ext uri="{0D108BD9-81ED-4DB2-BD59-A6C34878D82A}">
                    <a16:rowId xmlns:a16="http://schemas.microsoft.com/office/drawing/2014/main" val="4229947250"/>
                  </a:ext>
                </a:extLst>
              </a:tr>
              <a:tr h="785974">
                <a:tc>
                  <a:txBody>
                    <a:bodyPr/>
                    <a:lstStyle/>
                    <a:p>
                      <a:pPr>
                        <a:lnSpc>
                          <a:spcPct val="107000"/>
                        </a:lnSpc>
                        <a:spcAft>
                          <a:spcPts val="800"/>
                        </a:spcAft>
                      </a:pPr>
                      <a:r>
                        <a:rPr lang="en-IE" sz="2800" b="0" kern="100">
                          <a:solidFill>
                            <a:schemeClr val="tx2"/>
                          </a:solidFill>
                          <a:effectLst/>
                          <a:latin typeface="Glacial Indifference" panose="020B0604020202020204" charset="0"/>
                        </a:rPr>
                        <a:t>3</a:t>
                      </a:r>
                      <a:endPar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endParaRPr>
                    </a:p>
                  </a:txBody>
                  <a:tcPr marL="59096" marR="59096" marT="0" marB="0">
                    <a:noFill/>
                  </a:tcPr>
                </a:tc>
                <a:tc>
                  <a:txBody>
                    <a:bodyPr/>
                    <a:lstStyle/>
                    <a:p>
                      <a:pPr>
                        <a:lnSpc>
                          <a:spcPct val="107000"/>
                        </a:lnSpc>
                        <a:spcAft>
                          <a:spcPts val="800"/>
                        </a:spcAft>
                      </a:pPr>
                      <a:r>
                        <a:rPr lang="en-IE" sz="2800" b="0" kern="100">
                          <a:solidFill>
                            <a:schemeClr val="tx2"/>
                          </a:solidFill>
                          <a:effectLst/>
                          <a:latin typeface="Glacial Indifference" panose="020B0604020202020204" charset="0"/>
                        </a:rPr>
                        <a:t>Members to send queries following the IMBUS project presentation to the Secretariat.</a:t>
                      </a:r>
                      <a:endPar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endParaRPr>
                    </a:p>
                  </a:txBody>
                  <a:tcPr marL="59096" marR="59096" marT="0" marB="0">
                    <a:noFill/>
                  </a:tcPr>
                </a:tc>
                <a:extLst>
                  <a:ext uri="{0D108BD9-81ED-4DB2-BD59-A6C34878D82A}">
                    <a16:rowId xmlns:a16="http://schemas.microsoft.com/office/drawing/2014/main" val="1011400164"/>
                  </a:ext>
                </a:extLst>
              </a:tr>
              <a:tr h="1050877">
                <a:tc>
                  <a:txBody>
                    <a:bodyPr/>
                    <a:lstStyle/>
                    <a:p>
                      <a:pPr>
                        <a:lnSpc>
                          <a:spcPct val="107000"/>
                        </a:lnSpc>
                        <a:spcAft>
                          <a:spcPts val="800"/>
                        </a:spcAft>
                      </a:pPr>
                      <a:r>
                        <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rPr>
                        <a:t>4</a:t>
                      </a:r>
                    </a:p>
                  </a:txBody>
                  <a:tcPr marL="59096" marR="59096" marT="0" marB="0">
                    <a:noFill/>
                  </a:tcPr>
                </a:tc>
                <a:tc>
                  <a:txBody>
                    <a:bodyPr/>
                    <a:lstStyle/>
                    <a:p>
                      <a:pPr>
                        <a:lnSpc>
                          <a:spcPct val="107000"/>
                        </a:lnSpc>
                        <a:spcAft>
                          <a:spcPts val="800"/>
                        </a:spcAft>
                      </a:pPr>
                      <a:r>
                        <a:rPr lang="en-IE" sz="2800" b="0" kern="100">
                          <a:solidFill>
                            <a:schemeClr val="tx2"/>
                          </a:solidFill>
                          <a:effectLst/>
                          <a:latin typeface="Glacial Indifference" panose="020B0604020202020204" charset="0"/>
                          <a:cs typeface="Times New Roman" panose="02020603050405020304" pitchFamily="18" charset="0"/>
                        </a:rPr>
                        <a:t>Secretariat to send information on IMBUS project to Working Groups and ask for input regarding priorities for the project.</a:t>
                      </a:r>
                    </a:p>
                  </a:txBody>
                  <a:tcPr marL="59096" marR="59096" marT="0" marB="0">
                    <a:noFill/>
                  </a:tcPr>
                </a:tc>
                <a:extLst>
                  <a:ext uri="{0D108BD9-81ED-4DB2-BD59-A6C34878D82A}">
                    <a16:rowId xmlns:a16="http://schemas.microsoft.com/office/drawing/2014/main" val="84621181"/>
                  </a:ext>
                </a:extLst>
              </a:tr>
              <a:tr h="1290942">
                <a:tc>
                  <a:txBody>
                    <a:bodyPr/>
                    <a:lstStyle/>
                    <a:p>
                      <a:pPr>
                        <a:lnSpc>
                          <a:spcPct val="107000"/>
                        </a:lnSpc>
                        <a:spcAft>
                          <a:spcPts val="800"/>
                        </a:spcAft>
                      </a:pPr>
                      <a:r>
                        <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rPr>
                        <a:t>5</a:t>
                      </a:r>
                    </a:p>
                  </a:txBody>
                  <a:tcPr marL="59096" marR="59096" marT="0" marB="0">
                    <a:noFill/>
                  </a:tcPr>
                </a:tc>
                <a:tc>
                  <a:txBody>
                    <a:bodyPr/>
                    <a:lstStyle/>
                    <a:p>
                      <a:pPr>
                        <a:lnSpc>
                          <a:spcPct val="107000"/>
                        </a:lnSpc>
                        <a:spcAft>
                          <a:spcPts val="800"/>
                        </a:spcAft>
                      </a:pPr>
                      <a:r>
                        <a:rPr lang="en-IE" sz="2800" b="0" kern="100">
                          <a:solidFill>
                            <a:schemeClr val="tx2"/>
                          </a:solidFill>
                          <a:effectLst/>
                          <a:latin typeface="Glacial Indifference" panose="020B0604020202020204" charset="0"/>
                          <a:cs typeface="Times New Roman" panose="02020603050405020304" pitchFamily="18" charset="0"/>
                        </a:rPr>
                        <a:t>Secretariat to add standing agenda item to HWG agendas on review of advice submitted and responses received.</a:t>
                      </a:r>
                    </a:p>
                  </a:txBody>
                  <a:tcPr marL="59096" marR="59096" marT="0" marB="0">
                    <a:noFill/>
                  </a:tcPr>
                </a:tc>
                <a:extLst>
                  <a:ext uri="{0D108BD9-81ED-4DB2-BD59-A6C34878D82A}">
                    <a16:rowId xmlns:a16="http://schemas.microsoft.com/office/drawing/2014/main" val="4212068881"/>
                  </a:ext>
                </a:extLst>
              </a:tr>
              <a:tr h="519701">
                <a:tc>
                  <a:txBody>
                    <a:bodyPr/>
                    <a:lstStyle/>
                    <a:p>
                      <a:pPr>
                        <a:lnSpc>
                          <a:spcPct val="107000"/>
                        </a:lnSpc>
                        <a:spcAft>
                          <a:spcPts val="800"/>
                        </a:spcAft>
                      </a:pPr>
                      <a:r>
                        <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rPr>
                        <a:t>6</a:t>
                      </a:r>
                    </a:p>
                  </a:txBody>
                  <a:tcPr marL="59096" marR="59096" marT="0" marB="0">
                    <a:noFill/>
                  </a:tcPr>
                </a:tc>
                <a:tc>
                  <a:txBody>
                    <a:bodyPr/>
                    <a:lstStyle/>
                    <a:p>
                      <a:pPr>
                        <a:lnSpc>
                          <a:spcPct val="107000"/>
                        </a:lnSpc>
                        <a:spcAft>
                          <a:spcPts val="800"/>
                        </a:spcAft>
                      </a:pPr>
                      <a:r>
                        <a:rPr lang="en-IE" sz="2800" b="0" kern="100">
                          <a:solidFill>
                            <a:schemeClr val="tx2"/>
                          </a:solidFill>
                          <a:effectLst/>
                          <a:latin typeface="Glacial Indifference" panose="020B0604020202020204" charset="0"/>
                          <a:cs typeface="Times New Roman" panose="02020603050405020304" pitchFamily="18" charset="0"/>
                        </a:rPr>
                        <a:t>NWWAC to add query regarding which forum UK MPA designation is discussed to Inter-AC Brexit agenda.</a:t>
                      </a:r>
                    </a:p>
                  </a:txBody>
                  <a:tcPr marL="59096" marR="59096" marT="0" marB="0">
                    <a:noFill/>
                  </a:tcPr>
                </a:tc>
                <a:extLst>
                  <a:ext uri="{0D108BD9-81ED-4DB2-BD59-A6C34878D82A}">
                    <a16:rowId xmlns:a16="http://schemas.microsoft.com/office/drawing/2014/main" val="2367000582"/>
                  </a:ext>
                </a:extLst>
              </a:tr>
            </a:tbl>
          </a:graphicData>
        </a:graphic>
      </p:graphicFrame>
    </p:spTree>
    <p:extLst>
      <p:ext uri="{BB962C8B-B14F-4D97-AF65-F5344CB8AC3E}">
        <p14:creationId xmlns:p14="http://schemas.microsoft.com/office/powerpoint/2010/main" val="1837405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679AB-1158-AD58-C77D-72E4BBDC33A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0E7EEDE-1318-83CD-4767-AC200E7BAC08}"/>
              </a:ext>
            </a:extLst>
          </p:cNvPr>
          <p:cNvSpPr/>
          <p:nvPr/>
        </p:nvSpPr>
        <p:spPr>
          <a:xfrm>
            <a:off x="9339045" y="9486900"/>
            <a:ext cx="8948955" cy="800100"/>
          </a:xfrm>
          <a:prstGeom prst="rect">
            <a:avLst/>
          </a:prstGeom>
          <a:solidFill>
            <a:schemeClr val="bg1"/>
          </a:solidFill>
        </p:spPr>
        <p:txBody>
          <a:bodyPr/>
          <a:lstStyle/>
          <a:p>
            <a:endParaRPr lang="en-IE"/>
          </a:p>
        </p:txBody>
      </p:sp>
      <p:pic>
        <p:nvPicPr>
          <p:cNvPr id="4" name="Picture 4">
            <a:extLst>
              <a:ext uri="{FF2B5EF4-FFF2-40B4-BE49-F238E27FC236}">
                <a16:creationId xmlns:a16="http://schemas.microsoft.com/office/drawing/2014/main" id="{FBD49B21-D2FE-C5EF-656A-C7840695DF09}"/>
              </a:ext>
            </a:extLst>
          </p:cNvPr>
          <p:cNvPicPr>
            <a:picLocks noChangeAspect="1"/>
          </p:cNvPicPr>
          <p:nvPr/>
        </p:nvPicPr>
        <p:blipFill>
          <a:blip r:embed="rId3"/>
          <a:srcRect/>
          <a:stretch>
            <a:fillRect/>
          </a:stretch>
        </p:blipFill>
        <p:spPr>
          <a:xfrm>
            <a:off x="16916827" y="9636405"/>
            <a:ext cx="1030183" cy="403059"/>
          </a:xfrm>
          <a:prstGeom prst="rect">
            <a:avLst/>
          </a:prstGeom>
        </p:spPr>
      </p:pic>
      <p:sp>
        <p:nvSpPr>
          <p:cNvPr id="6" name="TextBox 6">
            <a:extLst>
              <a:ext uri="{FF2B5EF4-FFF2-40B4-BE49-F238E27FC236}">
                <a16:creationId xmlns:a16="http://schemas.microsoft.com/office/drawing/2014/main" id="{A6D97544-16C7-7F14-AACF-35AD4A661F00}"/>
              </a:ext>
            </a:extLst>
          </p:cNvPr>
          <p:cNvSpPr txBox="1"/>
          <p:nvPr/>
        </p:nvSpPr>
        <p:spPr>
          <a:xfrm>
            <a:off x="1317992" y="999862"/>
            <a:ext cx="14845127" cy="795089"/>
          </a:xfrm>
          <a:prstGeom prst="rect">
            <a:avLst/>
          </a:prstGeom>
        </p:spPr>
        <p:txBody>
          <a:bodyPr wrap="square" lIns="0" tIns="0" rIns="0" bIns="0" rtlCol="0" anchor="t">
            <a:spAutoFit/>
          </a:bodyPr>
          <a:lstStyle/>
          <a:p>
            <a:pPr>
              <a:lnSpc>
                <a:spcPts val="6239"/>
              </a:lnSpc>
            </a:pPr>
            <a:r>
              <a:rPr lang="en-US" sz="5199">
                <a:solidFill>
                  <a:srgbClr val="0F3661"/>
                </a:solidFill>
                <a:latin typeface="Futura 1 Bold"/>
              </a:rPr>
              <a:t>Action points from the last meeting</a:t>
            </a:r>
          </a:p>
        </p:txBody>
      </p:sp>
      <p:sp>
        <p:nvSpPr>
          <p:cNvPr id="8" name="TextBox 8">
            <a:extLst>
              <a:ext uri="{FF2B5EF4-FFF2-40B4-BE49-F238E27FC236}">
                <a16:creationId xmlns:a16="http://schemas.microsoft.com/office/drawing/2014/main" id="{2792C627-8035-50D5-53AD-4E495B7F70C9}"/>
              </a:ext>
            </a:extLst>
          </p:cNvPr>
          <p:cNvSpPr txBox="1"/>
          <p:nvPr/>
        </p:nvSpPr>
        <p:spPr>
          <a:xfrm>
            <a:off x="12956854" y="9657893"/>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
        <p:nvSpPr>
          <p:cNvPr id="16" name="AutoShape 16">
            <a:extLst>
              <a:ext uri="{FF2B5EF4-FFF2-40B4-BE49-F238E27FC236}">
                <a16:creationId xmlns:a16="http://schemas.microsoft.com/office/drawing/2014/main" id="{0392C691-6F4F-C2CA-C6AD-4EAA98CB351E}"/>
              </a:ext>
            </a:extLst>
          </p:cNvPr>
          <p:cNvSpPr/>
          <p:nvPr/>
        </p:nvSpPr>
        <p:spPr>
          <a:xfrm>
            <a:off x="3965" y="0"/>
            <a:ext cx="378194" cy="1614447"/>
          </a:xfrm>
          <a:prstGeom prst="rect">
            <a:avLst/>
          </a:prstGeom>
          <a:solidFill>
            <a:srgbClr val="FFDA00"/>
          </a:solidFill>
        </p:spPr>
        <p:txBody>
          <a:bodyPr/>
          <a:lstStyle/>
          <a:p>
            <a:endParaRPr lang="en-IE"/>
          </a:p>
        </p:txBody>
      </p:sp>
      <p:sp>
        <p:nvSpPr>
          <p:cNvPr id="17" name="AutoShape 17">
            <a:extLst>
              <a:ext uri="{FF2B5EF4-FFF2-40B4-BE49-F238E27FC236}">
                <a16:creationId xmlns:a16="http://schemas.microsoft.com/office/drawing/2014/main" id="{A1BABAC7-BBDE-795E-EE9F-26C02082323F}"/>
              </a:ext>
            </a:extLst>
          </p:cNvPr>
          <p:cNvSpPr/>
          <p:nvPr/>
        </p:nvSpPr>
        <p:spPr>
          <a:xfrm>
            <a:off x="0" y="1614447"/>
            <a:ext cx="378194" cy="950002"/>
          </a:xfrm>
          <a:prstGeom prst="rect">
            <a:avLst/>
          </a:prstGeom>
          <a:solidFill>
            <a:srgbClr val="0F3661"/>
          </a:solidFill>
        </p:spPr>
        <p:txBody>
          <a:bodyPr/>
          <a:lstStyle/>
          <a:p>
            <a:endParaRPr lang="en-IE"/>
          </a:p>
        </p:txBody>
      </p:sp>
      <p:sp>
        <p:nvSpPr>
          <p:cNvPr id="18" name="AutoShape 18">
            <a:extLst>
              <a:ext uri="{FF2B5EF4-FFF2-40B4-BE49-F238E27FC236}">
                <a16:creationId xmlns:a16="http://schemas.microsoft.com/office/drawing/2014/main" id="{AF739041-9CB0-D75B-A89B-60D7275B63D6}"/>
              </a:ext>
            </a:extLst>
          </p:cNvPr>
          <p:cNvSpPr/>
          <p:nvPr/>
        </p:nvSpPr>
        <p:spPr>
          <a:xfrm>
            <a:off x="0" y="2564449"/>
            <a:ext cx="378194" cy="8123273"/>
          </a:xfrm>
          <a:prstGeom prst="rect">
            <a:avLst/>
          </a:prstGeom>
          <a:solidFill>
            <a:srgbClr val="69ACDF"/>
          </a:solidFill>
        </p:spPr>
        <p:txBody>
          <a:bodyPr/>
          <a:lstStyle/>
          <a:p>
            <a:endParaRPr lang="en-IE"/>
          </a:p>
        </p:txBody>
      </p:sp>
      <p:graphicFrame>
        <p:nvGraphicFramePr>
          <p:cNvPr id="9" name="Table 8">
            <a:extLst>
              <a:ext uri="{FF2B5EF4-FFF2-40B4-BE49-F238E27FC236}">
                <a16:creationId xmlns:a16="http://schemas.microsoft.com/office/drawing/2014/main" id="{7F2FF576-879F-36DA-2606-C0C5D862A4CD}"/>
              </a:ext>
            </a:extLst>
          </p:cNvPr>
          <p:cNvGraphicFramePr>
            <a:graphicFrameLocks noGrp="1"/>
          </p:cNvGraphicFramePr>
          <p:nvPr>
            <p:extLst>
              <p:ext uri="{D42A27DB-BD31-4B8C-83A1-F6EECF244321}">
                <p14:modId xmlns:p14="http://schemas.microsoft.com/office/powerpoint/2010/main" val="3263465343"/>
              </p:ext>
            </p:extLst>
          </p:nvPr>
        </p:nvGraphicFramePr>
        <p:xfrm>
          <a:off x="1317992" y="2564449"/>
          <a:ext cx="16042105" cy="5114228"/>
        </p:xfrm>
        <a:graphic>
          <a:graphicData uri="http://schemas.openxmlformats.org/drawingml/2006/table">
            <a:tbl>
              <a:tblPr firstRow="1" firstCol="1" bandRow="1">
                <a:tableStyleId>{5C22544A-7EE6-4342-B048-85BDC9FD1C3A}</a:tableStyleId>
              </a:tblPr>
              <a:tblGrid>
                <a:gridCol w="628724">
                  <a:extLst>
                    <a:ext uri="{9D8B030D-6E8A-4147-A177-3AD203B41FA5}">
                      <a16:colId xmlns:a16="http://schemas.microsoft.com/office/drawing/2014/main" val="4006294147"/>
                    </a:ext>
                  </a:extLst>
                </a:gridCol>
                <a:gridCol w="15413381">
                  <a:extLst>
                    <a:ext uri="{9D8B030D-6E8A-4147-A177-3AD203B41FA5}">
                      <a16:colId xmlns:a16="http://schemas.microsoft.com/office/drawing/2014/main" val="3396281796"/>
                    </a:ext>
                  </a:extLst>
                </a:gridCol>
              </a:tblGrid>
              <a:tr h="1188685">
                <a:tc>
                  <a:txBody>
                    <a:bodyPr/>
                    <a:lstStyle/>
                    <a:p>
                      <a:pPr>
                        <a:lnSpc>
                          <a:spcPct val="107000"/>
                        </a:lnSpc>
                        <a:spcAft>
                          <a:spcPts val="800"/>
                        </a:spcAft>
                      </a:pPr>
                      <a:r>
                        <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rPr>
                        <a:t>7</a:t>
                      </a:r>
                    </a:p>
                  </a:txBody>
                  <a:tcPr marL="59096" marR="59096" marT="0" marB="0">
                    <a:noFill/>
                  </a:tcPr>
                </a:tc>
                <a:tc>
                  <a:txBody>
                    <a:bodyPr/>
                    <a:lstStyle/>
                    <a:p>
                      <a:pPr>
                        <a:lnSpc>
                          <a:spcPct val="107000"/>
                        </a:lnSpc>
                        <a:spcAft>
                          <a:spcPts val="800"/>
                        </a:spcAft>
                      </a:pPr>
                      <a:r>
                        <a:rPr lang="en-IE" sz="2800" b="0" kern="100">
                          <a:solidFill>
                            <a:schemeClr val="tx2"/>
                          </a:solidFill>
                          <a:effectLst/>
                          <a:latin typeface="Glacial Indifference" panose="020B0604020202020204" charset="0"/>
                        </a:rPr>
                        <a:t>NWWAC to raise query on guidance on the “Do No Significant Harm principle” announced in the Commission’s proposal on MFF 2028-2034 in the upcoming Inter-AC meeting.</a:t>
                      </a:r>
                    </a:p>
                  </a:txBody>
                  <a:tcPr marL="59096" marR="59096" marT="0" marB="0">
                    <a:noFill/>
                  </a:tcPr>
                </a:tc>
                <a:extLst>
                  <a:ext uri="{0D108BD9-81ED-4DB2-BD59-A6C34878D82A}">
                    <a16:rowId xmlns:a16="http://schemas.microsoft.com/office/drawing/2014/main" val="1609359599"/>
                  </a:ext>
                </a:extLst>
              </a:tr>
              <a:tr h="1173707">
                <a:tc>
                  <a:txBody>
                    <a:bodyPr/>
                    <a:lstStyle/>
                    <a:p>
                      <a:pPr>
                        <a:lnSpc>
                          <a:spcPct val="107000"/>
                        </a:lnSpc>
                        <a:spcAft>
                          <a:spcPts val="800"/>
                        </a:spcAft>
                      </a:pPr>
                      <a:r>
                        <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rPr>
                        <a:t>8</a:t>
                      </a:r>
                    </a:p>
                  </a:txBody>
                  <a:tcPr marL="59096" marR="59096" marT="0" marB="0">
                    <a:noFill/>
                  </a:tcPr>
                </a:tc>
                <a:tc>
                  <a:txBody>
                    <a:bodyPr/>
                    <a:lstStyle/>
                    <a:p>
                      <a:pPr>
                        <a:lnSpc>
                          <a:spcPct val="107000"/>
                        </a:lnSpc>
                        <a:spcAft>
                          <a:spcPts val="800"/>
                        </a:spcAft>
                      </a:pPr>
                      <a:r>
                        <a:rPr lang="en-IE" sz="2800" b="0" kern="100">
                          <a:solidFill>
                            <a:schemeClr val="tx2"/>
                          </a:solidFill>
                          <a:effectLst/>
                          <a:latin typeface="Glacial Indifference" panose="020B0604020202020204" charset="0"/>
                        </a:rPr>
                        <a:t>Secretariat to ask for expressions of interest for participation in Advice Drafting Group on small-scale fisheries.</a:t>
                      </a:r>
                      <a:endPar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endParaRPr>
                    </a:p>
                  </a:txBody>
                  <a:tcPr marL="59096" marR="59096" marT="0" marB="0">
                    <a:noFill/>
                  </a:tcPr>
                </a:tc>
                <a:extLst>
                  <a:ext uri="{0D108BD9-81ED-4DB2-BD59-A6C34878D82A}">
                    <a16:rowId xmlns:a16="http://schemas.microsoft.com/office/drawing/2014/main" val="4229947250"/>
                  </a:ext>
                </a:extLst>
              </a:tr>
              <a:tr h="777922">
                <a:tc>
                  <a:txBody>
                    <a:bodyPr/>
                    <a:lstStyle/>
                    <a:p>
                      <a:pPr>
                        <a:lnSpc>
                          <a:spcPct val="107000"/>
                        </a:lnSpc>
                        <a:spcAft>
                          <a:spcPts val="800"/>
                        </a:spcAft>
                      </a:pPr>
                      <a:r>
                        <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rPr>
                        <a:t>9</a:t>
                      </a:r>
                    </a:p>
                  </a:txBody>
                  <a:tcPr marL="59096" marR="59096" marT="0" marB="0">
                    <a:noFill/>
                  </a:tcPr>
                </a:tc>
                <a:tc>
                  <a:txBody>
                    <a:bodyPr/>
                    <a:lstStyle/>
                    <a:p>
                      <a:pPr>
                        <a:lnSpc>
                          <a:spcPct val="107000"/>
                        </a:lnSpc>
                        <a:spcAft>
                          <a:spcPts val="800"/>
                        </a:spcAft>
                      </a:pPr>
                      <a:r>
                        <a:rPr lang="en-IE" sz="2800" b="0" kern="100">
                          <a:solidFill>
                            <a:schemeClr val="tx2"/>
                          </a:solidFill>
                          <a:effectLst/>
                          <a:latin typeface="Glacial Indifference" panose="020B0604020202020204" charset="0"/>
                        </a:rPr>
                        <a:t>Working Groups to add standing agenda item on small-scale fisheries.</a:t>
                      </a:r>
                      <a:endPar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endParaRPr>
                    </a:p>
                  </a:txBody>
                  <a:tcPr marL="59096" marR="59096" marT="0" marB="0">
                    <a:noFill/>
                  </a:tcPr>
                </a:tc>
                <a:extLst>
                  <a:ext uri="{0D108BD9-81ED-4DB2-BD59-A6C34878D82A}">
                    <a16:rowId xmlns:a16="http://schemas.microsoft.com/office/drawing/2014/main" val="1011400164"/>
                  </a:ext>
                </a:extLst>
              </a:tr>
              <a:tr h="1542558">
                <a:tc>
                  <a:txBody>
                    <a:bodyPr/>
                    <a:lstStyle/>
                    <a:p>
                      <a:pPr>
                        <a:lnSpc>
                          <a:spcPct val="107000"/>
                        </a:lnSpc>
                        <a:spcAft>
                          <a:spcPts val="800"/>
                        </a:spcAft>
                      </a:pPr>
                      <a:endPar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endParaRPr>
                    </a:p>
                  </a:txBody>
                  <a:tcPr marL="59096" marR="59096" marT="0" marB="0">
                    <a:noFill/>
                  </a:tcPr>
                </a:tc>
                <a:tc>
                  <a:txBody>
                    <a:bodyPr/>
                    <a:lstStyle/>
                    <a:p>
                      <a:pPr>
                        <a:lnSpc>
                          <a:spcPct val="107000"/>
                        </a:lnSpc>
                        <a:spcAft>
                          <a:spcPts val="800"/>
                        </a:spcAft>
                      </a:pPr>
                      <a:endParaRPr lang="en-IE" sz="2800" b="0" kern="100">
                        <a:solidFill>
                          <a:schemeClr val="tx2"/>
                        </a:solidFill>
                        <a:effectLst/>
                        <a:latin typeface="Glacial Indifference" panose="020B0604020202020204" charset="0"/>
                        <a:cs typeface="Times New Roman" panose="02020603050405020304" pitchFamily="18" charset="0"/>
                      </a:endParaRPr>
                    </a:p>
                  </a:txBody>
                  <a:tcPr marL="59096" marR="59096" marT="0" marB="0">
                    <a:noFill/>
                  </a:tcPr>
                </a:tc>
                <a:extLst>
                  <a:ext uri="{0D108BD9-81ED-4DB2-BD59-A6C34878D82A}">
                    <a16:rowId xmlns:a16="http://schemas.microsoft.com/office/drawing/2014/main" val="84621181"/>
                  </a:ext>
                </a:extLst>
              </a:tr>
              <a:tr h="0">
                <a:tc>
                  <a:txBody>
                    <a:bodyPr/>
                    <a:lstStyle/>
                    <a:p>
                      <a:pPr>
                        <a:lnSpc>
                          <a:spcPct val="107000"/>
                        </a:lnSpc>
                        <a:spcAft>
                          <a:spcPts val="800"/>
                        </a:spcAft>
                      </a:pPr>
                      <a:endParaRPr lang="en-IE" sz="2800" b="0" kern="100">
                        <a:solidFill>
                          <a:schemeClr val="tx2"/>
                        </a:solidFill>
                        <a:effectLst/>
                        <a:latin typeface="Glacial Indifference" panose="020B0604020202020204" charset="0"/>
                        <a:ea typeface="Aptos" panose="020B0004020202020204" pitchFamily="34" charset="0"/>
                        <a:cs typeface="Times New Roman" panose="02020603050405020304" pitchFamily="18" charset="0"/>
                      </a:endParaRPr>
                    </a:p>
                  </a:txBody>
                  <a:tcPr marL="59096" marR="59096" marT="0" marB="0">
                    <a:noFill/>
                  </a:tcPr>
                </a:tc>
                <a:tc>
                  <a:txBody>
                    <a:bodyPr/>
                    <a:lstStyle/>
                    <a:p>
                      <a:pPr>
                        <a:lnSpc>
                          <a:spcPct val="107000"/>
                        </a:lnSpc>
                        <a:spcAft>
                          <a:spcPts val="800"/>
                        </a:spcAft>
                      </a:pPr>
                      <a:endParaRPr lang="en-IE" sz="2800" b="0" kern="100">
                        <a:solidFill>
                          <a:schemeClr val="tx2"/>
                        </a:solidFill>
                        <a:effectLst/>
                        <a:latin typeface="Glacial Indifference" panose="020B0604020202020204" charset="0"/>
                        <a:cs typeface="Times New Roman" panose="02020603050405020304" pitchFamily="18" charset="0"/>
                      </a:endParaRPr>
                    </a:p>
                  </a:txBody>
                  <a:tcPr marL="59096" marR="59096" marT="0" marB="0">
                    <a:noFill/>
                  </a:tcPr>
                </a:tc>
                <a:extLst>
                  <a:ext uri="{0D108BD9-81ED-4DB2-BD59-A6C34878D82A}">
                    <a16:rowId xmlns:a16="http://schemas.microsoft.com/office/drawing/2014/main" val="4212068881"/>
                  </a:ext>
                </a:extLst>
              </a:tr>
            </a:tbl>
          </a:graphicData>
        </a:graphic>
      </p:graphicFrame>
    </p:spTree>
    <p:extLst>
      <p:ext uri="{BB962C8B-B14F-4D97-AF65-F5344CB8AC3E}">
        <p14:creationId xmlns:p14="http://schemas.microsoft.com/office/powerpoint/2010/main" val="212762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lighthouse with a rainbow in the background&#10;&#10;AI-generated content may be incorrect.">
            <a:extLst>
              <a:ext uri="{FF2B5EF4-FFF2-40B4-BE49-F238E27FC236}">
                <a16:creationId xmlns:a16="http://schemas.microsoft.com/office/drawing/2014/main" id="{DB06C9B6-D511-DD7B-1D99-CCDA59F73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18288000" cy="13716000"/>
          </a:xfrm>
          <a:prstGeom prst="rect">
            <a:avLst/>
          </a:prstGeom>
        </p:spPr>
      </p:pic>
      <p:sp>
        <p:nvSpPr>
          <p:cNvPr id="16" name="TextBox 6">
            <a:extLst>
              <a:ext uri="{FF2B5EF4-FFF2-40B4-BE49-F238E27FC236}">
                <a16:creationId xmlns:a16="http://schemas.microsoft.com/office/drawing/2014/main" id="{5359CE33-4E64-8490-EDF6-B06403F30E3B}"/>
              </a:ext>
            </a:extLst>
          </p:cNvPr>
          <p:cNvSpPr txBox="1"/>
          <p:nvPr/>
        </p:nvSpPr>
        <p:spPr>
          <a:xfrm>
            <a:off x="13012015" y="-1408928"/>
            <a:ext cx="3845673" cy="281976"/>
          </a:xfrm>
          <a:prstGeom prst="rect">
            <a:avLst/>
          </a:prstGeom>
        </p:spPr>
        <p:txBody>
          <a:bodyPr lIns="0" tIns="0" rIns="0" bIns="0" rtlCol="0" anchor="t">
            <a:spAutoFit/>
          </a:bodyPr>
          <a:lstStyle/>
          <a:p>
            <a:pPr>
              <a:lnSpc>
                <a:spcPts val="2398"/>
              </a:lnSpc>
            </a:pPr>
            <a:r>
              <a:rPr lang="en-US" sz="1599">
                <a:solidFill>
                  <a:schemeClr val="bg1"/>
                </a:solidFill>
                <a:latin typeface="Glacial Indifference"/>
              </a:rPr>
              <a:t>North Western Waters Advisory Council</a:t>
            </a:r>
          </a:p>
        </p:txBody>
      </p:sp>
      <p:pic>
        <p:nvPicPr>
          <p:cNvPr id="17" name="Picture 7">
            <a:extLst>
              <a:ext uri="{FF2B5EF4-FFF2-40B4-BE49-F238E27FC236}">
                <a16:creationId xmlns:a16="http://schemas.microsoft.com/office/drawing/2014/main" id="{9C529F63-7052-CB76-D871-90D033010664}"/>
              </a:ext>
            </a:extLst>
          </p:cNvPr>
          <p:cNvPicPr>
            <a:picLocks noChangeAspect="1"/>
          </p:cNvPicPr>
          <p:nvPr/>
        </p:nvPicPr>
        <p:blipFill>
          <a:blip r:embed="rId3"/>
          <a:srcRect/>
          <a:stretch>
            <a:fillRect/>
          </a:stretch>
        </p:blipFill>
        <p:spPr>
          <a:xfrm>
            <a:off x="16488245" y="-1445657"/>
            <a:ext cx="1030183" cy="403059"/>
          </a:xfrm>
          <a:prstGeom prst="rect">
            <a:avLst/>
          </a:prstGeom>
        </p:spPr>
      </p:pic>
      <p:sp>
        <p:nvSpPr>
          <p:cNvPr id="8" name="AutoShape 4">
            <a:extLst>
              <a:ext uri="{FF2B5EF4-FFF2-40B4-BE49-F238E27FC236}">
                <a16:creationId xmlns:a16="http://schemas.microsoft.com/office/drawing/2014/main" id="{8863166E-8A00-5370-656C-D4FECBFCD73C}"/>
              </a:ext>
            </a:extLst>
          </p:cNvPr>
          <p:cNvSpPr/>
          <p:nvPr/>
        </p:nvSpPr>
        <p:spPr>
          <a:xfrm>
            <a:off x="6328391" y="6782937"/>
            <a:ext cx="11595297" cy="3708780"/>
          </a:xfrm>
          <a:prstGeom prst="rect">
            <a:avLst/>
          </a:prstGeom>
          <a:solidFill>
            <a:srgbClr val="F9F9F9"/>
          </a:solidFill>
        </p:spPr>
        <p:txBody>
          <a:bodyPr/>
          <a:lstStyle/>
          <a:p>
            <a:pPr lvl="1">
              <a:spcBef>
                <a:spcPts val="80"/>
              </a:spcBef>
            </a:pPr>
            <a:endParaRPr lang="en-IE" sz="2800" b="0" spc="-5" dirty="0">
              <a:solidFill>
                <a:schemeClr val="tx2"/>
              </a:solidFill>
              <a:effectLst/>
              <a:latin typeface="Glacial Indifference" panose="020B0604020202020204" charset="0"/>
            </a:endParaRPr>
          </a:p>
          <a:p>
            <a:pPr lvl="1">
              <a:spcBef>
                <a:spcPts val="80"/>
              </a:spcBef>
            </a:pPr>
            <a:r>
              <a:rPr lang="en-IE" sz="2800" b="0" spc="-5" dirty="0">
                <a:solidFill>
                  <a:schemeClr val="tx2"/>
                </a:solidFill>
                <a:effectLst/>
                <a:latin typeface="Glacial Indifference" panose="020B0604020202020204" charset="0"/>
              </a:rPr>
              <a:t>2		</a:t>
            </a:r>
            <a:r>
              <a:rPr lang="en-IE" sz="2800" spc="-20" dirty="0">
                <a:solidFill>
                  <a:srgbClr val="1F497D"/>
                </a:solidFill>
                <a:latin typeface="Futura 1 Bold"/>
              </a:rPr>
              <a:t>Update from the PECH Committee – Carmen Crespo 			Diz, Chair of the PECH Committee (tbc)</a:t>
            </a:r>
          </a:p>
          <a:p>
            <a:pPr lvl="1">
              <a:spcBef>
                <a:spcPts val="80"/>
              </a:spcBef>
            </a:pPr>
            <a:endParaRPr lang="en-IE" sz="2800" spc="-5" dirty="0">
              <a:solidFill>
                <a:schemeClr val="tx2"/>
              </a:solidFill>
              <a:latin typeface="Glacial Indifference" panose="020B0604020202020204" charset="0"/>
            </a:endParaRPr>
          </a:p>
          <a:p>
            <a:pPr lvl="1">
              <a:spcBef>
                <a:spcPts val="80"/>
              </a:spcBef>
            </a:pPr>
            <a:r>
              <a:rPr lang="en-IE" sz="2800" b="0" spc="-5" dirty="0">
                <a:solidFill>
                  <a:schemeClr val="tx2"/>
                </a:solidFill>
                <a:effectLst/>
                <a:latin typeface="Glacial Indifference" panose="020B0604020202020204" charset="0"/>
              </a:rPr>
              <a:t>3		</a:t>
            </a:r>
            <a:r>
              <a:rPr lang="en-IE" sz="2800" spc="-20" dirty="0">
                <a:solidFill>
                  <a:srgbClr val="1F497D"/>
                </a:solidFill>
                <a:latin typeface="Futura 1 Bold"/>
              </a:rPr>
              <a:t>Atlantic Strategy - Rosa Bernardo, Atlantic Spanish 			Presidency</a:t>
            </a:r>
          </a:p>
          <a:p>
            <a:pPr lvl="1">
              <a:spcBef>
                <a:spcPts val="80"/>
              </a:spcBef>
            </a:pPr>
            <a:endParaRPr lang="en-IE" sz="2800" spc="-20" dirty="0">
              <a:solidFill>
                <a:srgbClr val="1F497D"/>
              </a:solidFill>
              <a:latin typeface="Futura 1 Bold"/>
            </a:endParaRPr>
          </a:p>
          <a:p>
            <a:pPr lvl="1">
              <a:spcBef>
                <a:spcPts val="80"/>
              </a:spcBef>
            </a:pPr>
            <a:endParaRPr lang="en-IE" sz="2800" spc="-5" dirty="0">
              <a:solidFill>
                <a:schemeClr val="tx2"/>
              </a:solidFill>
              <a:latin typeface="Glacial Indifference" panose="020B0604020202020204" charset="0"/>
            </a:endParaRPr>
          </a:p>
        </p:txBody>
      </p:sp>
      <p:grpSp>
        <p:nvGrpSpPr>
          <p:cNvPr id="9" name="Group 6">
            <a:extLst>
              <a:ext uri="{FF2B5EF4-FFF2-40B4-BE49-F238E27FC236}">
                <a16:creationId xmlns:a16="http://schemas.microsoft.com/office/drawing/2014/main" id="{34C2DFDC-EBD0-4A32-E0EC-39C360EEC232}"/>
              </a:ext>
            </a:extLst>
          </p:cNvPr>
          <p:cNvGrpSpPr/>
          <p:nvPr/>
        </p:nvGrpSpPr>
        <p:grpSpPr>
          <a:xfrm>
            <a:off x="8374554" y="10029651"/>
            <a:ext cx="7530265" cy="45719"/>
            <a:chOff x="0" y="0"/>
            <a:chExt cx="10040353" cy="25400"/>
          </a:xfrm>
        </p:grpSpPr>
        <p:sp>
          <p:nvSpPr>
            <p:cNvPr id="10" name="AutoShape 7">
              <a:extLst>
                <a:ext uri="{FF2B5EF4-FFF2-40B4-BE49-F238E27FC236}">
                  <a16:creationId xmlns:a16="http://schemas.microsoft.com/office/drawing/2014/main" id="{893240B3-4CBF-F0F4-9CDA-BA31D6877F19}"/>
                </a:ext>
              </a:extLst>
            </p:cNvPr>
            <p:cNvSpPr/>
            <p:nvPr/>
          </p:nvSpPr>
          <p:spPr>
            <a:xfrm>
              <a:off x="0" y="0"/>
              <a:ext cx="7414309" cy="0"/>
            </a:xfrm>
            <a:prstGeom prst="line">
              <a:avLst/>
            </a:prstGeom>
            <a:ln w="25400" cap="rnd">
              <a:solidFill>
                <a:srgbClr val="69ACDF"/>
              </a:solidFill>
              <a:prstDash val="solid"/>
              <a:headEnd type="none" w="sm" len="sm"/>
              <a:tailEnd type="none" w="sm" len="sm"/>
            </a:ln>
          </p:spPr>
          <p:txBody>
            <a:bodyPr/>
            <a:lstStyle/>
            <a:p>
              <a:endParaRPr lang="en-IE"/>
            </a:p>
          </p:txBody>
        </p:sp>
        <p:sp>
          <p:nvSpPr>
            <p:cNvPr id="11" name="AutoShape 8">
              <a:extLst>
                <a:ext uri="{FF2B5EF4-FFF2-40B4-BE49-F238E27FC236}">
                  <a16:creationId xmlns:a16="http://schemas.microsoft.com/office/drawing/2014/main" id="{1C37B224-9073-E5BB-7BC3-D419131B4FB3}"/>
                </a:ext>
              </a:extLst>
            </p:cNvPr>
            <p:cNvSpPr/>
            <p:nvPr/>
          </p:nvSpPr>
          <p:spPr>
            <a:xfrm>
              <a:off x="7382124" y="0"/>
              <a:ext cx="848906" cy="0"/>
            </a:xfrm>
            <a:prstGeom prst="line">
              <a:avLst/>
            </a:prstGeom>
            <a:ln w="25400" cap="rnd">
              <a:solidFill>
                <a:srgbClr val="0F3661"/>
              </a:solidFill>
              <a:prstDash val="solid"/>
              <a:headEnd type="none" w="sm" len="sm"/>
              <a:tailEnd type="none" w="sm" len="sm"/>
            </a:ln>
          </p:spPr>
          <p:txBody>
            <a:bodyPr/>
            <a:lstStyle/>
            <a:p>
              <a:endParaRPr lang="en-IE"/>
            </a:p>
          </p:txBody>
        </p:sp>
        <p:sp>
          <p:nvSpPr>
            <p:cNvPr id="12" name="AutoShape 9">
              <a:extLst>
                <a:ext uri="{FF2B5EF4-FFF2-40B4-BE49-F238E27FC236}">
                  <a16:creationId xmlns:a16="http://schemas.microsoft.com/office/drawing/2014/main" id="{9B7A16AD-DB80-4997-F88C-5BB19E998CDF}"/>
                </a:ext>
              </a:extLst>
            </p:cNvPr>
            <p:cNvSpPr/>
            <p:nvPr/>
          </p:nvSpPr>
          <p:spPr>
            <a:xfrm>
              <a:off x="8214996" y="0"/>
              <a:ext cx="1825358" cy="0"/>
            </a:xfrm>
            <a:prstGeom prst="line">
              <a:avLst/>
            </a:prstGeom>
            <a:ln w="25400" cap="rnd">
              <a:solidFill>
                <a:srgbClr val="FFDA00"/>
              </a:solidFill>
              <a:prstDash val="solid"/>
              <a:headEnd type="none" w="sm" len="sm"/>
              <a:tailEnd type="none" w="sm" len="sm"/>
            </a:ln>
          </p:spPr>
          <p:txBody>
            <a:bodyPr/>
            <a:lstStyle/>
            <a:p>
              <a:endParaRPr lang="en-IE"/>
            </a:p>
          </p:txBody>
        </p:sp>
      </p:grpSp>
    </p:spTree>
    <p:extLst>
      <p:ext uri="{BB962C8B-B14F-4D97-AF65-F5344CB8AC3E}">
        <p14:creationId xmlns:p14="http://schemas.microsoft.com/office/powerpoint/2010/main" val="2966565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571" r="4094"/>
          <a:stretch>
            <a:fillRect/>
          </a:stretch>
        </p:blipFill>
        <p:spPr>
          <a:xfrm>
            <a:off x="0" y="0"/>
            <a:ext cx="14583042" cy="10937282"/>
          </a:xfrm>
          <a:prstGeom prst="rect">
            <a:avLst/>
          </a:prstGeom>
        </p:spPr>
      </p:pic>
      <p:sp>
        <p:nvSpPr>
          <p:cNvPr id="3" name="AutoShape 3"/>
          <p:cNvSpPr/>
          <p:nvPr/>
        </p:nvSpPr>
        <p:spPr>
          <a:xfrm>
            <a:off x="0" y="0"/>
            <a:ext cx="18288000" cy="10287000"/>
          </a:xfrm>
          <a:prstGeom prst="rect">
            <a:avLst/>
          </a:prstGeom>
          <a:solidFill>
            <a:srgbClr val="004D88">
              <a:alpha val="16863"/>
            </a:srgbClr>
          </a:solidFill>
        </p:spPr>
        <p:txBody>
          <a:bodyPr/>
          <a:lstStyle/>
          <a:p>
            <a:endParaRPr lang="en-IE"/>
          </a:p>
        </p:txBody>
      </p:sp>
      <p:sp>
        <p:nvSpPr>
          <p:cNvPr id="4" name="AutoShape 4"/>
          <p:cNvSpPr/>
          <p:nvPr/>
        </p:nvSpPr>
        <p:spPr>
          <a:xfrm>
            <a:off x="1550844" y="7380514"/>
            <a:ext cx="8962616" cy="3598945"/>
          </a:xfrm>
          <a:prstGeom prst="rect">
            <a:avLst/>
          </a:prstGeom>
          <a:solidFill>
            <a:srgbClr val="0F3661">
              <a:alpha val="85882"/>
            </a:srgbClr>
          </a:solidFill>
        </p:spPr>
        <p:txBody>
          <a:bodyPr/>
          <a:lstStyle/>
          <a:p>
            <a:endParaRPr lang="en-IE"/>
          </a:p>
        </p:txBody>
      </p:sp>
      <p:pic>
        <p:nvPicPr>
          <p:cNvPr id="5" name="Picture 5"/>
          <p:cNvPicPr>
            <a:picLocks noChangeAspect="1"/>
          </p:cNvPicPr>
          <p:nvPr/>
        </p:nvPicPr>
        <p:blipFill>
          <a:blip r:embed="rId3"/>
          <a:srcRect t="17665" b="17665"/>
          <a:stretch>
            <a:fillRect/>
          </a:stretch>
        </p:blipFill>
        <p:spPr>
          <a:xfrm>
            <a:off x="3951869" y="404165"/>
            <a:ext cx="1030183" cy="403059"/>
          </a:xfrm>
          <a:prstGeom prst="rect">
            <a:avLst/>
          </a:prstGeom>
        </p:spPr>
      </p:pic>
      <p:sp>
        <p:nvSpPr>
          <p:cNvPr id="6" name="AutoShape 6"/>
          <p:cNvSpPr/>
          <p:nvPr/>
        </p:nvSpPr>
        <p:spPr>
          <a:xfrm>
            <a:off x="2398476" y="8031828"/>
            <a:ext cx="3991321" cy="0"/>
          </a:xfrm>
          <a:prstGeom prst="line">
            <a:avLst/>
          </a:prstGeom>
          <a:ln w="19050" cap="rnd">
            <a:solidFill>
              <a:srgbClr val="FFFFFF"/>
            </a:solidFill>
            <a:prstDash val="solid"/>
            <a:headEnd type="none" w="sm" len="sm"/>
            <a:tailEnd type="none" w="sm" len="sm"/>
          </a:ln>
        </p:spPr>
        <p:txBody>
          <a:bodyPr/>
          <a:lstStyle/>
          <a:p>
            <a:endParaRPr lang="en-IE"/>
          </a:p>
        </p:txBody>
      </p:sp>
      <p:sp>
        <p:nvSpPr>
          <p:cNvPr id="7" name="AutoShape 7"/>
          <p:cNvSpPr/>
          <p:nvPr/>
        </p:nvSpPr>
        <p:spPr>
          <a:xfrm>
            <a:off x="14583042" y="0"/>
            <a:ext cx="378194" cy="1614447"/>
          </a:xfrm>
          <a:prstGeom prst="rect">
            <a:avLst/>
          </a:prstGeom>
          <a:solidFill>
            <a:srgbClr val="FFDA00"/>
          </a:solidFill>
        </p:spPr>
        <p:txBody>
          <a:bodyPr/>
          <a:lstStyle/>
          <a:p>
            <a:endParaRPr lang="en-IE"/>
          </a:p>
        </p:txBody>
      </p:sp>
      <p:sp>
        <p:nvSpPr>
          <p:cNvPr id="8" name="AutoShape 8"/>
          <p:cNvSpPr/>
          <p:nvPr/>
        </p:nvSpPr>
        <p:spPr>
          <a:xfrm>
            <a:off x="14204848" y="1614447"/>
            <a:ext cx="378194" cy="950002"/>
          </a:xfrm>
          <a:prstGeom prst="rect">
            <a:avLst/>
          </a:prstGeom>
          <a:solidFill>
            <a:srgbClr val="0F3661"/>
          </a:solidFill>
        </p:spPr>
        <p:txBody>
          <a:bodyPr/>
          <a:lstStyle/>
          <a:p>
            <a:endParaRPr lang="en-IE"/>
          </a:p>
        </p:txBody>
      </p:sp>
      <p:sp>
        <p:nvSpPr>
          <p:cNvPr id="9" name="AutoShape 9"/>
          <p:cNvSpPr/>
          <p:nvPr/>
        </p:nvSpPr>
        <p:spPr>
          <a:xfrm>
            <a:off x="14204848" y="2564449"/>
            <a:ext cx="378194" cy="8123273"/>
          </a:xfrm>
          <a:prstGeom prst="rect">
            <a:avLst/>
          </a:prstGeom>
          <a:solidFill>
            <a:srgbClr val="69ACDF"/>
          </a:solidFill>
        </p:spPr>
        <p:txBody>
          <a:bodyPr/>
          <a:lstStyle/>
          <a:p>
            <a:endParaRPr lang="en-IE"/>
          </a:p>
        </p:txBody>
      </p:sp>
      <p:sp>
        <p:nvSpPr>
          <p:cNvPr id="11" name="TextBox 11"/>
          <p:cNvSpPr txBox="1"/>
          <p:nvPr/>
        </p:nvSpPr>
        <p:spPr>
          <a:xfrm>
            <a:off x="475639" y="440894"/>
            <a:ext cx="3845673" cy="281976"/>
          </a:xfrm>
          <a:prstGeom prst="rect">
            <a:avLst/>
          </a:prstGeom>
        </p:spPr>
        <p:txBody>
          <a:bodyPr lIns="0" tIns="0" rIns="0" bIns="0" rtlCol="0" anchor="t">
            <a:spAutoFit/>
          </a:bodyPr>
          <a:lstStyle/>
          <a:p>
            <a:pPr>
              <a:lnSpc>
                <a:spcPts val="2398"/>
              </a:lnSpc>
            </a:pPr>
            <a:r>
              <a:rPr lang="en-US" sz="1599">
                <a:solidFill>
                  <a:srgbClr val="FFFFFF"/>
                </a:solidFill>
                <a:latin typeface="Glacial Indifference"/>
              </a:rPr>
              <a:t>North Western Waters Advisory Council</a:t>
            </a:r>
          </a:p>
        </p:txBody>
      </p:sp>
      <p:sp>
        <p:nvSpPr>
          <p:cNvPr id="13" name="TextBox 13"/>
          <p:cNvSpPr txBox="1"/>
          <p:nvPr/>
        </p:nvSpPr>
        <p:spPr>
          <a:xfrm>
            <a:off x="2398476" y="9156090"/>
            <a:ext cx="3199606" cy="564257"/>
          </a:xfrm>
          <a:prstGeom prst="rect">
            <a:avLst/>
          </a:prstGeom>
        </p:spPr>
        <p:txBody>
          <a:bodyPr lIns="0" tIns="0" rIns="0" bIns="0" rtlCol="0" anchor="t">
            <a:spAutoFit/>
          </a:bodyPr>
          <a:lstStyle/>
          <a:p>
            <a:pPr algn="ctr">
              <a:lnSpc>
                <a:spcPts val="4800"/>
              </a:lnSpc>
              <a:spcBef>
                <a:spcPct val="0"/>
              </a:spcBef>
            </a:pPr>
            <a:r>
              <a:rPr lang="en-US" sz="3200">
                <a:solidFill>
                  <a:srgbClr val="FFDA00"/>
                </a:solidFill>
                <a:latin typeface="Glacial Indifference Bold"/>
              </a:rPr>
              <a:t>13:00 – 14:00 CET</a:t>
            </a:r>
          </a:p>
        </p:txBody>
      </p:sp>
      <p:sp>
        <p:nvSpPr>
          <p:cNvPr id="14" name="TextBox 14"/>
          <p:cNvSpPr txBox="1"/>
          <p:nvPr/>
        </p:nvSpPr>
        <p:spPr>
          <a:xfrm>
            <a:off x="2398476" y="8173251"/>
            <a:ext cx="9321530" cy="790575"/>
          </a:xfrm>
          <a:prstGeom prst="rect">
            <a:avLst/>
          </a:prstGeom>
        </p:spPr>
        <p:txBody>
          <a:bodyPr lIns="0" tIns="0" rIns="0" bIns="0" rtlCol="0" anchor="t">
            <a:spAutoFit/>
          </a:bodyPr>
          <a:lstStyle/>
          <a:p>
            <a:pPr>
              <a:lnSpc>
                <a:spcPts val="6239"/>
              </a:lnSpc>
            </a:pPr>
            <a:r>
              <a:rPr lang="en-US" sz="5199">
                <a:solidFill>
                  <a:srgbClr val="FFFFFF"/>
                </a:solidFill>
                <a:latin typeface="Futura 1 Bold"/>
              </a:rPr>
              <a:t>LUNCH</a:t>
            </a:r>
          </a:p>
        </p:txBody>
      </p:sp>
    </p:spTree>
    <p:extLst>
      <p:ext uri="{BB962C8B-B14F-4D97-AF65-F5344CB8AC3E}">
        <p14:creationId xmlns:p14="http://schemas.microsoft.com/office/powerpoint/2010/main" val="1467099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1E862-9B4C-6D7E-CA43-22B629668E28}"/>
            </a:ext>
          </a:extLst>
        </p:cNvPr>
        <p:cNvGrpSpPr/>
        <p:nvPr/>
      </p:nvGrpSpPr>
      <p:grpSpPr>
        <a:xfrm>
          <a:off x="0" y="0"/>
          <a:ext cx="0" cy="0"/>
          <a:chOff x="0" y="0"/>
          <a:chExt cx="0" cy="0"/>
        </a:xfrm>
      </p:grpSpPr>
      <p:pic>
        <p:nvPicPr>
          <p:cNvPr id="4" name="Picture 3" descr="A white lighthouse with a rainbow in the background&#10;&#10;AI-generated content may be incorrect.">
            <a:extLst>
              <a:ext uri="{FF2B5EF4-FFF2-40B4-BE49-F238E27FC236}">
                <a16:creationId xmlns:a16="http://schemas.microsoft.com/office/drawing/2014/main" id="{1DDF9ECD-2DDC-CDC2-388F-6645BB5BC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18288000" cy="13716000"/>
          </a:xfrm>
          <a:prstGeom prst="rect">
            <a:avLst/>
          </a:prstGeom>
        </p:spPr>
      </p:pic>
      <p:sp>
        <p:nvSpPr>
          <p:cNvPr id="16" name="TextBox 6">
            <a:extLst>
              <a:ext uri="{FF2B5EF4-FFF2-40B4-BE49-F238E27FC236}">
                <a16:creationId xmlns:a16="http://schemas.microsoft.com/office/drawing/2014/main" id="{D3A7F6E6-EEC7-BC20-006A-403947AFCDFB}"/>
              </a:ext>
            </a:extLst>
          </p:cNvPr>
          <p:cNvSpPr txBox="1"/>
          <p:nvPr/>
        </p:nvSpPr>
        <p:spPr>
          <a:xfrm>
            <a:off x="13012015" y="-1408928"/>
            <a:ext cx="3845673" cy="281976"/>
          </a:xfrm>
          <a:prstGeom prst="rect">
            <a:avLst/>
          </a:prstGeom>
        </p:spPr>
        <p:txBody>
          <a:bodyPr lIns="0" tIns="0" rIns="0" bIns="0" rtlCol="0" anchor="t">
            <a:spAutoFit/>
          </a:bodyPr>
          <a:lstStyle/>
          <a:p>
            <a:pPr>
              <a:lnSpc>
                <a:spcPts val="2398"/>
              </a:lnSpc>
            </a:pPr>
            <a:r>
              <a:rPr lang="en-US" sz="1599">
                <a:solidFill>
                  <a:schemeClr val="bg1"/>
                </a:solidFill>
                <a:latin typeface="Glacial Indifference"/>
              </a:rPr>
              <a:t>North Western Waters Advisory Council</a:t>
            </a:r>
          </a:p>
        </p:txBody>
      </p:sp>
      <p:pic>
        <p:nvPicPr>
          <p:cNvPr id="17" name="Picture 7">
            <a:extLst>
              <a:ext uri="{FF2B5EF4-FFF2-40B4-BE49-F238E27FC236}">
                <a16:creationId xmlns:a16="http://schemas.microsoft.com/office/drawing/2014/main" id="{CA015758-F5D2-AE48-5A72-F454B3329168}"/>
              </a:ext>
            </a:extLst>
          </p:cNvPr>
          <p:cNvPicPr>
            <a:picLocks noChangeAspect="1"/>
          </p:cNvPicPr>
          <p:nvPr/>
        </p:nvPicPr>
        <p:blipFill>
          <a:blip r:embed="rId3"/>
          <a:srcRect/>
          <a:stretch>
            <a:fillRect/>
          </a:stretch>
        </p:blipFill>
        <p:spPr>
          <a:xfrm>
            <a:off x="16488245" y="-1445657"/>
            <a:ext cx="1030183" cy="403059"/>
          </a:xfrm>
          <a:prstGeom prst="rect">
            <a:avLst/>
          </a:prstGeom>
        </p:spPr>
      </p:pic>
      <p:sp>
        <p:nvSpPr>
          <p:cNvPr id="8" name="AutoShape 4">
            <a:extLst>
              <a:ext uri="{FF2B5EF4-FFF2-40B4-BE49-F238E27FC236}">
                <a16:creationId xmlns:a16="http://schemas.microsoft.com/office/drawing/2014/main" id="{337BEF5A-634F-FA85-8047-5B3F8DCEA64F}"/>
              </a:ext>
            </a:extLst>
          </p:cNvPr>
          <p:cNvSpPr/>
          <p:nvPr/>
        </p:nvSpPr>
        <p:spPr>
          <a:xfrm>
            <a:off x="6328391" y="4544705"/>
            <a:ext cx="11595297" cy="5947014"/>
          </a:xfrm>
          <a:prstGeom prst="rect">
            <a:avLst/>
          </a:prstGeom>
          <a:solidFill>
            <a:srgbClr val="F9F9F9"/>
          </a:solidFill>
        </p:spPr>
        <p:txBody>
          <a:bodyPr/>
          <a:lstStyle/>
          <a:p>
            <a:pPr lvl="1">
              <a:spcBef>
                <a:spcPts val="80"/>
              </a:spcBef>
            </a:pPr>
            <a:endParaRPr lang="en-IE" sz="2800" b="0" spc="-5" dirty="0">
              <a:solidFill>
                <a:schemeClr val="tx2"/>
              </a:solidFill>
              <a:effectLst/>
              <a:latin typeface="Glacial Indifference" panose="020B0604020202020204" charset="0"/>
            </a:endParaRPr>
          </a:p>
          <a:p>
            <a:pPr lvl="1">
              <a:spcBef>
                <a:spcPts val="80"/>
              </a:spcBef>
            </a:pPr>
            <a:r>
              <a:rPr lang="en-IE" sz="2800" spc="-5" dirty="0">
                <a:solidFill>
                  <a:schemeClr val="tx2"/>
                </a:solidFill>
                <a:latin typeface="Glacial Indifference" panose="020B0604020202020204" charset="0"/>
              </a:rPr>
              <a:t>4</a:t>
            </a:r>
            <a:r>
              <a:rPr lang="en-IE" sz="2800" b="0" spc="-5" dirty="0">
                <a:solidFill>
                  <a:schemeClr val="tx2"/>
                </a:solidFill>
                <a:effectLst/>
                <a:latin typeface="Glacial Indifference" panose="020B0604020202020204" charset="0"/>
              </a:rPr>
              <a:t>		</a:t>
            </a:r>
            <a:r>
              <a:rPr lang="en-IE" sz="2800" spc="-20" dirty="0">
                <a:solidFill>
                  <a:srgbClr val="1F497D"/>
                </a:solidFill>
                <a:latin typeface="Futura 1 Bold"/>
              </a:rPr>
              <a:t>Greater North Sea Basin Initiative – Manuela Zajk, 			Ministry of Agriculture, Fisheries, Food Security &amp;</a:t>
            </a:r>
          </a:p>
          <a:p>
            <a:pPr lvl="1">
              <a:spcBef>
                <a:spcPts val="80"/>
              </a:spcBef>
            </a:pPr>
            <a:r>
              <a:rPr lang="en-IE" sz="2800" spc="-20" dirty="0">
                <a:solidFill>
                  <a:srgbClr val="1F497D"/>
                </a:solidFill>
                <a:latin typeface="Futura 1 Bold"/>
              </a:rPr>
              <a:t>		Nature, The Netherlands</a:t>
            </a:r>
          </a:p>
          <a:p>
            <a:pPr lvl="1">
              <a:spcBef>
                <a:spcPts val="80"/>
              </a:spcBef>
            </a:pPr>
            <a:endParaRPr lang="en-IE" sz="2800" spc="-5" dirty="0">
              <a:solidFill>
                <a:schemeClr val="tx2"/>
              </a:solidFill>
              <a:latin typeface="Glacial Indifference" panose="020B0604020202020204" charset="0"/>
            </a:endParaRPr>
          </a:p>
          <a:p>
            <a:pPr lvl="1">
              <a:spcBef>
                <a:spcPts val="80"/>
              </a:spcBef>
            </a:pPr>
            <a:r>
              <a:rPr lang="en-IE" sz="2800" b="0" spc="-5" dirty="0">
                <a:solidFill>
                  <a:schemeClr val="tx2"/>
                </a:solidFill>
                <a:effectLst/>
                <a:latin typeface="Glacial Indifference" panose="020B0604020202020204" charset="0"/>
              </a:rPr>
              <a:t>5		</a:t>
            </a:r>
            <a:r>
              <a:rPr lang="en-IE" sz="2800" spc="-20" dirty="0">
                <a:solidFill>
                  <a:srgbClr val="1F497D"/>
                </a:solidFill>
                <a:latin typeface="Futura 1 Bold"/>
              </a:rPr>
              <a:t>Update on the MSP Directive evaluation – Felix 				</a:t>
            </a:r>
            <a:r>
              <a:rPr lang="en-IE" sz="2800" spc="-20" dirty="0" err="1">
                <a:solidFill>
                  <a:srgbClr val="1F497D"/>
                </a:solidFill>
                <a:latin typeface="Futura 1 Bold"/>
              </a:rPr>
              <a:t>Leinemann</a:t>
            </a:r>
            <a:r>
              <a:rPr lang="en-IE" sz="2800" spc="-20" dirty="0">
                <a:solidFill>
                  <a:srgbClr val="1F497D"/>
                </a:solidFill>
                <a:latin typeface="Futura 1 Bold"/>
              </a:rPr>
              <a:t>, DG MARE Head of Unit MREA A.2</a:t>
            </a:r>
          </a:p>
          <a:p>
            <a:pPr lvl="1">
              <a:spcBef>
                <a:spcPts val="80"/>
              </a:spcBef>
            </a:pPr>
            <a:endParaRPr lang="en-IE" sz="2800" spc="-5" dirty="0">
              <a:solidFill>
                <a:schemeClr val="tx2"/>
              </a:solidFill>
              <a:latin typeface="Glacial Indifference" panose="020B0604020202020204" charset="0"/>
            </a:endParaRPr>
          </a:p>
          <a:p>
            <a:pPr lvl="1">
              <a:spcBef>
                <a:spcPts val="80"/>
              </a:spcBef>
            </a:pPr>
            <a:r>
              <a:rPr lang="en-IE" sz="2800" spc="-5" dirty="0">
                <a:solidFill>
                  <a:schemeClr val="tx2"/>
                </a:solidFill>
                <a:latin typeface="Glacial Indifference" panose="020B0604020202020204" charset="0"/>
              </a:rPr>
              <a:t>6		</a:t>
            </a:r>
            <a:r>
              <a:rPr lang="en-IE" sz="2800" spc="-20" dirty="0">
                <a:solidFill>
                  <a:srgbClr val="1F497D"/>
                </a:solidFill>
                <a:latin typeface="Futura 1 Bold"/>
              </a:rPr>
              <a:t>Dialogue with the Cyprus presidency of the Council of 		the EU – Yiannos Kyriacou, Fisheries Counsellor, 				Permanent Representation of the Republic of Cyprus to 		the EU</a:t>
            </a:r>
            <a:endParaRPr lang="en-IE" sz="2800" spc="-5" dirty="0">
              <a:solidFill>
                <a:schemeClr val="tx2"/>
              </a:solidFill>
              <a:latin typeface="Glacial Indifference" panose="020B0604020202020204" charset="0"/>
            </a:endParaRPr>
          </a:p>
        </p:txBody>
      </p:sp>
      <p:grpSp>
        <p:nvGrpSpPr>
          <p:cNvPr id="9" name="Group 6">
            <a:extLst>
              <a:ext uri="{FF2B5EF4-FFF2-40B4-BE49-F238E27FC236}">
                <a16:creationId xmlns:a16="http://schemas.microsoft.com/office/drawing/2014/main" id="{D71E51A7-D980-4A2C-2AD8-2CF1123E0E87}"/>
              </a:ext>
            </a:extLst>
          </p:cNvPr>
          <p:cNvGrpSpPr/>
          <p:nvPr/>
        </p:nvGrpSpPr>
        <p:grpSpPr>
          <a:xfrm>
            <a:off x="8374554" y="10029651"/>
            <a:ext cx="7530265" cy="45719"/>
            <a:chOff x="0" y="0"/>
            <a:chExt cx="10040353" cy="25400"/>
          </a:xfrm>
        </p:grpSpPr>
        <p:sp>
          <p:nvSpPr>
            <p:cNvPr id="10" name="AutoShape 7">
              <a:extLst>
                <a:ext uri="{FF2B5EF4-FFF2-40B4-BE49-F238E27FC236}">
                  <a16:creationId xmlns:a16="http://schemas.microsoft.com/office/drawing/2014/main" id="{B8EBF336-D707-EB03-BFC5-25BC9A1B5CEF}"/>
                </a:ext>
              </a:extLst>
            </p:cNvPr>
            <p:cNvSpPr/>
            <p:nvPr/>
          </p:nvSpPr>
          <p:spPr>
            <a:xfrm>
              <a:off x="0" y="0"/>
              <a:ext cx="7414309" cy="0"/>
            </a:xfrm>
            <a:prstGeom prst="line">
              <a:avLst/>
            </a:prstGeom>
            <a:ln w="25400" cap="rnd">
              <a:solidFill>
                <a:srgbClr val="69ACDF"/>
              </a:solidFill>
              <a:prstDash val="solid"/>
              <a:headEnd type="none" w="sm" len="sm"/>
              <a:tailEnd type="none" w="sm" len="sm"/>
            </a:ln>
          </p:spPr>
          <p:txBody>
            <a:bodyPr/>
            <a:lstStyle/>
            <a:p>
              <a:endParaRPr lang="en-IE"/>
            </a:p>
          </p:txBody>
        </p:sp>
        <p:sp>
          <p:nvSpPr>
            <p:cNvPr id="11" name="AutoShape 8">
              <a:extLst>
                <a:ext uri="{FF2B5EF4-FFF2-40B4-BE49-F238E27FC236}">
                  <a16:creationId xmlns:a16="http://schemas.microsoft.com/office/drawing/2014/main" id="{6FD4C079-56DD-874B-266C-310E535B3B17}"/>
                </a:ext>
              </a:extLst>
            </p:cNvPr>
            <p:cNvSpPr/>
            <p:nvPr/>
          </p:nvSpPr>
          <p:spPr>
            <a:xfrm>
              <a:off x="7382124" y="0"/>
              <a:ext cx="848906" cy="0"/>
            </a:xfrm>
            <a:prstGeom prst="line">
              <a:avLst/>
            </a:prstGeom>
            <a:ln w="25400" cap="rnd">
              <a:solidFill>
                <a:srgbClr val="0F3661"/>
              </a:solidFill>
              <a:prstDash val="solid"/>
              <a:headEnd type="none" w="sm" len="sm"/>
              <a:tailEnd type="none" w="sm" len="sm"/>
            </a:ln>
          </p:spPr>
          <p:txBody>
            <a:bodyPr/>
            <a:lstStyle/>
            <a:p>
              <a:endParaRPr lang="en-IE"/>
            </a:p>
          </p:txBody>
        </p:sp>
        <p:sp>
          <p:nvSpPr>
            <p:cNvPr id="12" name="AutoShape 9">
              <a:extLst>
                <a:ext uri="{FF2B5EF4-FFF2-40B4-BE49-F238E27FC236}">
                  <a16:creationId xmlns:a16="http://schemas.microsoft.com/office/drawing/2014/main" id="{E894C968-7A8D-D944-49BD-E375E02AFB11}"/>
                </a:ext>
              </a:extLst>
            </p:cNvPr>
            <p:cNvSpPr/>
            <p:nvPr/>
          </p:nvSpPr>
          <p:spPr>
            <a:xfrm>
              <a:off x="8214996" y="0"/>
              <a:ext cx="1825358" cy="0"/>
            </a:xfrm>
            <a:prstGeom prst="line">
              <a:avLst/>
            </a:prstGeom>
            <a:ln w="25400" cap="rnd">
              <a:solidFill>
                <a:srgbClr val="FFDA00"/>
              </a:solidFill>
              <a:prstDash val="solid"/>
              <a:headEnd type="none" w="sm" len="sm"/>
              <a:tailEnd type="none" w="sm" len="sm"/>
            </a:ln>
          </p:spPr>
          <p:txBody>
            <a:bodyPr/>
            <a:lstStyle/>
            <a:p>
              <a:endParaRPr lang="en-IE"/>
            </a:p>
          </p:txBody>
        </p:sp>
      </p:grpSp>
    </p:spTree>
    <p:extLst>
      <p:ext uri="{BB962C8B-B14F-4D97-AF65-F5344CB8AC3E}">
        <p14:creationId xmlns:p14="http://schemas.microsoft.com/office/powerpoint/2010/main" val="2797683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05734" y="0"/>
            <a:ext cx="6058601" cy="10287000"/>
          </a:xfrm>
          <a:prstGeom prst="rect">
            <a:avLst/>
          </a:prstGeom>
          <a:solidFill>
            <a:srgbClr val="004D88">
              <a:alpha val="18824"/>
            </a:srgbClr>
          </a:solidFill>
        </p:spPr>
        <p:txBody>
          <a:bodyPr/>
          <a:lstStyle/>
          <a:p>
            <a:endParaRPr lang="en-IE"/>
          </a:p>
        </p:txBody>
      </p:sp>
      <p:pic>
        <p:nvPicPr>
          <p:cNvPr id="3" name="Picture 3"/>
          <p:cNvPicPr>
            <a:picLocks noChangeAspect="1"/>
          </p:cNvPicPr>
          <p:nvPr/>
        </p:nvPicPr>
        <p:blipFill>
          <a:blip r:embed="rId2"/>
          <a:srcRect l="22122" r="22122"/>
          <a:stretch>
            <a:fillRect/>
          </a:stretch>
        </p:blipFill>
        <p:spPr>
          <a:xfrm>
            <a:off x="11353433" y="-571423"/>
            <a:ext cx="8072296" cy="10858423"/>
          </a:xfrm>
          <a:prstGeom prst="rect">
            <a:avLst/>
          </a:prstGeom>
        </p:spPr>
      </p:pic>
      <p:sp>
        <p:nvSpPr>
          <p:cNvPr id="5" name="AutoShape 5"/>
          <p:cNvSpPr/>
          <p:nvPr/>
        </p:nvSpPr>
        <p:spPr>
          <a:xfrm>
            <a:off x="0" y="0"/>
            <a:ext cx="11353433" cy="10287000"/>
          </a:xfrm>
          <a:prstGeom prst="rect">
            <a:avLst/>
          </a:prstGeom>
          <a:solidFill>
            <a:srgbClr val="F9F9F9"/>
          </a:solidFill>
        </p:spPr>
        <p:txBody>
          <a:bodyPr/>
          <a:lstStyle/>
          <a:p>
            <a:endParaRPr lang="en-IE"/>
          </a:p>
        </p:txBody>
      </p:sp>
      <p:sp>
        <p:nvSpPr>
          <p:cNvPr id="6" name="TextBox 6"/>
          <p:cNvSpPr txBox="1"/>
          <p:nvPr/>
        </p:nvSpPr>
        <p:spPr>
          <a:xfrm>
            <a:off x="1523349" y="940683"/>
            <a:ext cx="9052410" cy="732829"/>
          </a:xfrm>
          <a:prstGeom prst="rect">
            <a:avLst/>
          </a:prstGeom>
        </p:spPr>
        <p:txBody>
          <a:bodyPr wrap="square" lIns="0" tIns="0" rIns="0" bIns="0" rtlCol="0" anchor="t">
            <a:spAutoFit/>
          </a:bodyPr>
          <a:lstStyle/>
          <a:p>
            <a:pPr>
              <a:lnSpc>
                <a:spcPts val="6239"/>
              </a:lnSpc>
            </a:pPr>
            <a:r>
              <a:rPr lang="en-US" sz="4800" dirty="0">
                <a:solidFill>
                  <a:srgbClr val="0F3661"/>
                </a:solidFill>
                <a:latin typeface="Futura 1 Bold"/>
              </a:rPr>
              <a:t>7.	Focus Group update</a:t>
            </a:r>
          </a:p>
        </p:txBody>
      </p:sp>
      <p:sp>
        <p:nvSpPr>
          <p:cNvPr id="7" name="AutoShape 7"/>
          <p:cNvSpPr/>
          <p:nvPr/>
        </p:nvSpPr>
        <p:spPr>
          <a:xfrm>
            <a:off x="1523349" y="572057"/>
            <a:ext cx="1680802" cy="0"/>
          </a:xfrm>
          <a:prstGeom prst="line">
            <a:avLst/>
          </a:prstGeom>
          <a:ln w="19050" cap="rnd">
            <a:solidFill>
              <a:srgbClr val="69ACDF"/>
            </a:solidFill>
            <a:prstDash val="solid"/>
            <a:headEnd type="none" w="sm" len="sm"/>
            <a:tailEnd type="none" w="sm" len="sm"/>
          </a:ln>
        </p:spPr>
        <p:txBody>
          <a:bodyPr/>
          <a:lstStyle/>
          <a:p>
            <a:endParaRPr lang="en-IE"/>
          </a:p>
        </p:txBody>
      </p:sp>
      <p:sp>
        <p:nvSpPr>
          <p:cNvPr id="8" name="TextBox 8"/>
          <p:cNvSpPr txBox="1"/>
          <p:nvPr/>
        </p:nvSpPr>
        <p:spPr>
          <a:xfrm>
            <a:off x="2280204" y="1941786"/>
            <a:ext cx="7012216" cy="8131072"/>
          </a:xfrm>
          <a:prstGeom prst="rect">
            <a:avLst/>
          </a:prstGeom>
        </p:spPr>
        <p:txBody>
          <a:bodyPr lIns="0" tIns="0" rIns="0" bIns="0" rtlCol="0" anchor="t">
            <a:spAutoFit/>
          </a:bodyPr>
          <a:lstStyle/>
          <a:p>
            <a:pPr lvl="1" indent="-285750">
              <a:lnSpc>
                <a:spcPct val="150000"/>
              </a:lnSpc>
              <a:buFont typeface="Arial" panose="020B0604020202020204" pitchFamily="34" charset="0"/>
              <a:buChar char="•"/>
            </a:pPr>
            <a:r>
              <a:rPr lang="en-US" sz="2800" dirty="0">
                <a:solidFill>
                  <a:srgbClr val="0F3661"/>
                </a:solidFill>
                <a:latin typeface="Glacial Indifference"/>
              </a:rPr>
              <a:t>Inter-AC Brexit Forum</a:t>
            </a:r>
          </a:p>
          <a:p>
            <a:pPr lvl="1" indent="-285750">
              <a:lnSpc>
                <a:spcPct val="150000"/>
              </a:lnSpc>
              <a:buFont typeface="Arial" panose="020B0604020202020204" pitchFamily="34" charset="0"/>
              <a:buChar char="•"/>
            </a:pPr>
            <a:r>
              <a:rPr lang="en-US" sz="2800" dirty="0">
                <a:solidFill>
                  <a:srgbClr val="0F3661"/>
                </a:solidFill>
                <a:latin typeface="Glacial Indifference"/>
              </a:rPr>
              <a:t>CFP</a:t>
            </a:r>
          </a:p>
          <a:p>
            <a:pPr lvl="1" indent="-285750">
              <a:lnSpc>
                <a:spcPct val="150000"/>
              </a:lnSpc>
              <a:buFont typeface="Arial" panose="020B0604020202020204" pitchFamily="34" charset="0"/>
              <a:buChar char="•"/>
            </a:pPr>
            <a:r>
              <a:rPr lang="en-US" sz="2800" dirty="0">
                <a:solidFill>
                  <a:srgbClr val="0F3661"/>
                </a:solidFill>
                <a:latin typeface="Glacial Indifference"/>
              </a:rPr>
              <a:t>Landing Obligation</a:t>
            </a:r>
          </a:p>
          <a:p>
            <a:pPr lvl="1" indent="-285750">
              <a:lnSpc>
                <a:spcPct val="150000"/>
              </a:lnSpc>
              <a:buFont typeface="Arial" panose="020B0604020202020204" pitchFamily="34" charset="0"/>
              <a:buChar char="•"/>
            </a:pPr>
            <a:r>
              <a:rPr lang="en-US" sz="2800" dirty="0">
                <a:solidFill>
                  <a:srgbClr val="0F3661"/>
                </a:solidFill>
                <a:latin typeface="Glacial Indifference"/>
              </a:rPr>
              <a:t>Climate &amp; Environment</a:t>
            </a:r>
          </a:p>
          <a:p>
            <a:pPr lvl="1" indent="-285750">
              <a:lnSpc>
                <a:spcPct val="150000"/>
              </a:lnSpc>
              <a:buFont typeface="Arial" panose="020B0604020202020204" pitchFamily="34" charset="0"/>
              <a:buChar char="•"/>
            </a:pPr>
            <a:r>
              <a:rPr lang="en-US" sz="2800" dirty="0">
                <a:solidFill>
                  <a:srgbClr val="0F3661"/>
                </a:solidFill>
                <a:latin typeface="Glacial Indifference"/>
              </a:rPr>
              <a:t>Crab</a:t>
            </a:r>
          </a:p>
          <a:p>
            <a:pPr lvl="1" indent="-285750">
              <a:lnSpc>
                <a:spcPct val="150000"/>
              </a:lnSpc>
              <a:buFont typeface="Arial" panose="020B0604020202020204" pitchFamily="34" charset="0"/>
              <a:buChar char="•"/>
            </a:pPr>
            <a:r>
              <a:rPr lang="en-US" sz="2800" dirty="0">
                <a:solidFill>
                  <a:srgbClr val="0F3661"/>
                </a:solidFill>
                <a:latin typeface="Glacial Indifference"/>
              </a:rPr>
              <a:t>Skates &amp; Rays</a:t>
            </a:r>
          </a:p>
          <a:p>
            <a:pPr lvl="1" indent="-285750">
              <a:lnSpc>
                <a:spcPct val="150000"/>
              </a:lnSpc>
              <a:buFont typeface="Arial" panose="020B0604020202020204" pitchFamily="34" charset="0"/>
              <a:buChar char="•"/>
            </a:pPr>
            <a:r>
              <a:rPr lang="en-US" sz="2800" dirty="0">
                <a:solidFill>
                  <a:srgbClr val="0F3661"/>
                </a:solidFill>
                <a:latin typeface="Glacial Indifference"/>
              </a:rPr>
              <a:t>Scallops</a:t>
            </a:r>
          </a:p>
          <a:p>
            <a:pPr lvl="1" indent="-285750">
              <a:lnSpc>
                <a:spcPct val="150000"/>
              </a:lnSpc>
              <a:buFont typeface="Arial" panose="020B0604020202020204" pitchFamily="34" charset="0"/>
              <a:buChar char="•"/>
            </a:pPr>
            <a:r>
              <a:rPr lang="en-US" sz="2800" dirty="0">
                <a:solidFill>
                  <a:srgbClr val="0F3661"/>
                </a:solidFill>
                <a:latin typeface="Glacial Indifference"/>
              </a:rPr>
              <a:t>Seabass</a:t>
            </a:r>
          </a:p>
          <a:p>
            <a:pPr lvl="1" indent="-285750">
              <a:lnSpc>
                <a:spcPct val="150000"/>
              </a:lnSpc>
              <a:buFont typeface="Arial" panose="020B0604020202020204" pitchFamily="34" charset="0"/>
              <a:buChar char="•"/>
            </a:pPr>
            <a:r>
              <a:rPr lang="en-US" sz="2800" dirty="0">
                <a:solidFill>
                  <a:srgbClr val="0F3661"/>
                </a:solidFill>
                <a:latin typeface="Glacial Indifference"/>
              </a:rPr>
              <a:t>Whelk</a:t>
            </a:r>
          </a:p>
          <a:p>
            <a:pPr lvl="1" indent="-285750">
              <a:lnSpc>
                <a:spcPct val="150000"/>
              </a:lnSpc>
              <a:buFont typeface="Arial" panose="020B0604020202020204" pitchFamily="34" charset="0"/>
              <a:buChar char="•"/>
            </a:pPr>
            <a:r>
              <a:rPr lang="en-US" sz="2800" dirty="0">
                <a:solidFill>
                  <a:srgbClr val="0F3661"/>
                </a:solidFill>
                <a:latin typeface="Glacial Indifference"/>
              </a:rPr>
              <a:t>Control &amp; Compliance</a:t>
            </a:r>
          </a:p>
          <a:p>
            <a:pPr lvl="1" indent="-285750">
              <a:lnSpc>
                <a:spcPct val="150000"/>
              </a:lnSpc>
              <a:buFont typeface="Arial" panose="020B0604020202020204" pitchFamily="34" charset="0"/>
              <a:buChar char="•"/>
            </a:pPr>
            <a:r>
              <a:rPr lang="en-US" sz="2800" dirty="0">
                <a:solidFill>
                  <a:srgbClr val="0F3661"/>
                </a:solidFill>
                <a:latin typeface="Glacial Indifference"/>
              </a:rPr>
              <a:t>Social Aspects</a:t>
            </a:r>
          </a:p>
          <a:p>
            <a:pPr lvl="1" indent="-285750">
              <a:lnSpc>
                <a:spcPct val="150000"/>
              </a:lnSpc>
              <a:buFont typeface="Arial" panose="020B0604020202020204" pitchFamily="34" charset="0"/>
              <a:buChar char="•"/>
            </a:pPr>
            <a:r>
              <a:rPr lang="en-US" sz="2800" dirty="0">
                <a:solidFill>
                  <a:srgbClr val="0F3661"/>
                </a:solidFill>
                <a:latin typeface="Glacial Indifference"/>
              </a:rPr>
              <a:t>Spatial Dimension</a:t>
            </a:r>
          </a:p>
          <a:p>
            <a:pPr>
              <a:lnSpc>
                <a:spcPts val="3120"/>
              </a:lnSpc>
            </a:pPr>
            <a:endParaRPr lang="en-US" sz="2400" dirty="0">
              <a:solidFill>
                <a:srgbClr val="004D88"/>
              </a:solidFill>
              <a:latin typeface="Glacial Indifference"/>
            </a:endParaRPr>
          </a:p>
        </p:txBody>
      </p:sp>
      <p:sp>
        <p:nvSpPr>
          <p:cNvPr id="9" name="AutoShape 9"/>
          <p:cNvSpPr/>
          <p:nvPr/>
        </p:nvSpPr>
        <p:spPr>
          <a:xfrm>
            <a:off x="11353433" y="0"/>
            <a:ext cx="378194" cy="1614447"/>
          </a:xfrm>
          <a:prstGeom prst="rect">
            <a:avLst/>
          </a:prstGeom>
          <a:solidFill>
            <a:srgbClr val="FFDA00"/>
          </a:solidFill>
        </p:spPr>
        <p:txBody>
          <a:bodyPr/>
          <a:lstStyle/>
          <a:p>
            <a:endParaRPr lang="en-IE"/>
          </a:p>
        </p:txBody>
      </p:sp>
      <p:sp>
        <p:nvSpPr>
          <p:cNvPr id="10" name="AutoShape 10"/>
          <p:cNvSpPr/>
          <p:nvPr/>
        </p:nvSpPr>
        <p:spPr>
          <a:xfrm>
            <a:off x="10975238" y="1614447"/>
            <a:ext cx="378194" cy="950002"/>
          </a:xfrm>
          <a:prstGeom prst="rect">
            <a:avLst/>
          </a:prstGeom>
          <a:solidFill>
            <a:srgbClr val="0F3661"/>
          </a:solidFill>
        </p:spPr>
        <p:txBody>
          <a:bodyPr/>
          <a:lstStyle/>
          <a:p>
            <a:endParaRPr lang="en-IE"/>
          </a:p>
        </p:txBody>
      </p:sp>
      <p:sp>
        <p:nvSpPr>
          <p:cNvPr id="11" name="AutoShape 11"/>
          <p:cNvSpPr/>
          <p:nvPr/>
        </p:nvSpPr>
        <p:spPr>
          <a:xfrm>
            <a:off x="11353433" y="2564449"/>
            <a:ext cx="378194" cy="8123273"/>
          </a:xfrm>
          <a:prstGeom prst="rect">
            <a:avLst/>
          </a:prstGeom>
          <a:solidFill>
            <a:srgbClr val="69ACDF"/>
          </a:solidFill>
        </p:spPr>
        <p:txBody>
          <a:bodyPr/>
          <a:lstStyle/>
          <a:p>
            <a:endParaRPr lang="en-IE"/>
          </a:p>
        </p:txBody>
      </p:sp>
      <p:pic>
        <p:nvPicPr>
          <p:cNvPr id="12" name="Picture 12"/>
          <p:cNvPicPr>
            <a:picLocks noChangeAspect="1"/>
          </p:cNvPicPr>
          <p:nvPr/>
        </p:nvPicPr>
        <p:blipFill>
          <a:blip r:embed="rId3"/>
          <a:srcRect t="17665" b="17665"/>
          <a:stretch>
            <a:fillRect/>
          </a:stretch>
        </p:blipFill>
        <p:spPr>
          <a:xfrm>
            <a:off x="16923505" y="404165"/>
            <a:ext cx="1030183" cy="403059"/>
          </a:xfrm>
          <a:prstGeom prst="rect">
            <a:avLst/>
          </a:prstGeom>
        </p:spPr>
      </p:pic>
      <p:sp>
        <p:nvSpPr>
          <p:cNvPr id="13" name="TextBox 13"/>
          <p:cNvSpPr txBox="1"/>
          <p:nvPr/>
        </p:nvSpPr>
        <p:spPr>
          <a:xfrm>
            <a:off x="12897880" y="425653"/>
            <a:ext cx="3845673" cy="312456"/>
          </a:xfrm>
          <a:prstGeom prst="rect">
            <a:avLst/>
          </a:prstGeom>
        </p:spPr>
        <p:txBody>
          <a:bodyPr lIns="0" tIns="0" rIns="0" bIns="0" rtlCol="0" anchor="t">
            <a:spAutoFit/>
          </a:bodyPr>
          <a:lstStyle/>
          <a:p>
            <a:pPr>
              <a:lnSpc>
                <a:spcPts val="2698"/>
              </a:lnSpc>
            </a:pPr>
            <a:r>
              <a:rPr lang="en-US" sz="1799">
                <a:solidFill>
                  <a:srgbClr val="FFFFFF"/>
                </a:solidFill>
                <a:latin typeface="Glacial Indifference"/>
              </a:rPr>
              <a:t>North Western Waters Advisory Council</a:t>
            </a:r>
          </a:p>
        </p:txBody>
      </p:sp>
      <p:sp>
        <p:nvSpPr>
          <p:cNvPr id="14" name="TextBox 14"/>
          <p:cNvSpPr txBox="1"/>
          <p:nvPr/>
        </p:nvSpPr>
        <p:spPr>
          <a:xfrm>
            <a:off x="7221163" y="-1608791"/>
            <a:ext cx="3845673" cy="312456"/>
          </a:xfrm>
          <a:prstGeom prst="rect">
            <a:avLst/>
          </a:prstGeom>
        </p:spPr>
        <p:txBody>
          <a:bodyPr lIns="0" tIns="0" rIns="0" bIns="0" rtlCol="0" anchor="t">
            <a:spAutoFit/>
          </a:bodyPr>
          <a:lstStyle/>
          <a:p>
            <a:pPr>
              <a:lnSpc>
                <a:spcPts val="2698"/>
              </a:lnSpc>
            </a:pPr>
            <a:r>
              <a:rPr lang="en-US" sz="1799">
                <a:solidFill>
                  <a:srgbClr val="69ACDF"/>
                </a:solidFill>
                <a:latin typeface="Glacial Indifference"/>
              </a:rPr>
              <a:t>North Western Waters Advisory Council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4E62DECC999040A997D9036FF95492" ma:contentTypeVersion="19" ma:contentTypeDescription="Create a new document." ma:contentTypeScope="" ma:versionID="4d981d244672f8d3dd3d3bd45ca7c04a">
  <xsd:schema xmlns:xsd="http://www.w3.org/2001/XMLSchema" xmlns:xs="http://www.w3.org/2001/XMLSchema" xmlns:p="http://schemas.microsoft.com/office/2006/metadata/properties" xmlns:ns2="5393bcfd-6052-4a38-ba16-41ad0506e4fd" xmlns:ns3="9fc980de-77e4-4ab2-8bf7-91d619653db4" targetNamespace="http://schemas.microsoft.com/office/2006/metadata/properties" ma:root="true" ma:fieldsID="964e6ea87528cf52b0ae218c9eda5ddd" ns2:_="" ns3:_="">
    <xsd:import namespace="5393bcfd-6052-4a38-ba16-41ad0506e4fd"/>
    <xsd:import namespace="9fc980de-77e4-4ab2-8bf7-91d619653db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93bcfd-6052-4a38-ba16-41ad0506e4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a85615f-706f-429f-ade9-42e9825cb11e"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c980de-77e4-4ab2-8bf7-91d619653db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760936a-09f1-4d0e-a342-b1e28da13e5f}" ma:internalName="TaxCatchAll" ma:showField="CatchAllData" ma:web="9fc980de-77e4-4ab2-8bf7-91d619653d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93bcfd-6052-4a38-ba16-41ad0506e4fd">
      <Terms xmlns="http://schemas.microsoft.com/office/infopath/2007/PartnerControls"/>
    </lcf76f155ced4ddcb4097134ff3c332f>
    <TaxCatchAll xmlns="9fc980de-77e4-4ab2-8bf7-91d619653db4" xsi:nil="true"/>
  </documentManagement>
</p:properties>
</file>

<file path=customXml/itemProps1.xml><?xml version="1.0" encoding="utf-8"?>
<ds:datastoreItem xmlns:ds="http://schemas.openxmlformats.org/officeDocument/2006/customXml" ds:itemID="{8D1605B8-72A2-40A3-B4FF-EE1CEEF3BC69}">
  <ds:schemaRefs>
    <ds:schemaRef ds:uri="5393bcfd-6052-4a38-ba16-41ad0506e4fd"/>
    <ds:schemaRef ds:uri="9fc980de-77e4-4ab2-8bf7-91d619653d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08AA7C8-A5A7-4964-A378-54039DC11D33}">
  <ds:schemaRefs>
    <ds:schemaRef ds:uri="http://schemas.microsoft.com/sharepoint/v3/contenttype/forms"/>
  </ds:schemaRefs>
</ds:datastoreItem>
</file>

<file path=customXml/itemProps3.xml><?xml version="1.0" encoding="utf-8"?>
<ds:datastoreItem xmlns:ds="http://schemas.openxmlformats.org/officeDocument/2006/customXml" ds:itemID="{481A8DC0-0B2D-4D58-82E7-1825F08AEE1B}">
  <ds:schemaRefs>
    <ds:schemaRef ds:uri="5393bcfd-6052-4a38-ba16-41ad0506e4fd"/>
    <ds:schemaRef ds:uri="9fc980de-77e4-4ab2-8bf7-91d619653d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40f3fd9-87b6-473f-b975-72089c7c9eb5}" enabled="0" method="" siteId="{140f3fd9-87b6-473f-b975-72089c7c9eb5}" removed="1"/>
</clbl:labelList>
</file>

<file path=docProps/app.xml><?xml version="1.0" encoding="utf-8"?>
<Properties xmlns="http://schemas.openxmlformats.org/officeDocument/2006/extended-properties" xmlns:vt="http://schemas.openxmlformats.org/officeDocument/2006/docPropsVTypes">
  <TotalTime>1129</TotalTime>
  <Words>2194</Words>
  <Application>Microsoft Office PowerPoint</Application>
  <PresentationFormat>Custom</PresentationFormat>
  <Paragraphs>282</Paragraphs>
  <Slides>27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Wingdings</vt:lpstr>
      <vt:lpstr>Times New Roman</vt:lpstr>
      <vt:lpstr>Aptos</vt:lpstr>
      <vt:lpstr>Futura 1 Bold</vt:lpstr>
      <vt:lpstr>Calibri</vt:lpstr>
      <vt:lpstr>Glacial Indifference Bold</vt:lpstr>
      <vt:lpstr>Glacial Indifference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NWWAC Pitch Deck: Filled In</dc:title>
  <dc:creator>Emiel</dc:creator>
  <cp:lastModifiedBy>Ilaria  Bellomo</cp:lastModifiedBy>
  <cp:revision>1</cp:revision>
  <dcterms:created xsi:type="dcterms:W3CDTF">2006-08-16T00:00:00Z</dcterms:created>
  <dcterms:modified xsi:type="dcterms:W3CDTF">2026-02-26T10:05:22Z</dcterms:modified>
  <dc:identifier>DAE15XG_S9A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0x010100D44E62DECC999040A997D9036FF95492</vt:lpwstr>
  </property>
  <property fmtid="{D5CDD505-2E9C-101B-9397-08002B2CF9AE}" pid="3" name="MediaServiceImageTags">
    <vt:lpwstr/>
  </property>
</Properties>
</file>