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0" r:id="rId2"/>
    <p:sldId id="263" r:id="rId3"/>
    <p:sldId id="287" r:id="rId4"/>
    <p:sldId id="288" r:id="rId5"/>
    <p:sldId id="259" r:id="rId6"/>
    <p:sldId id="285" r:id="rId7"/>
    <p:sldId id="289" r:id="rId8"/>
    <p:sldId id="290" r:id="rId9"/>
    <p:sldId id="286" r:id="rId10"/>
    <p:sldId id="292" r:id="rId11"/>
    <p:sldId id="291" r:id="rId12"/>
    <p:sldId id="282" r:id="rId13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2430" y="-6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D5759-0266-4B1A-8BD8-3B00A0CA0777}" type="datetimeFigureOut">
              <a:rPr lang="en-IE" smtClean="0"/>
              <a:t>03/09/2018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69C72-08F6-4EB8-914F-2AD88FE1BCD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816597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87791-F6D3-45C5-A4F5-65798C1894D3}" type="datetimeFigureOut">
              <a:rPr lang="en-IE" smtClean="0"/>
              <a:t>03/09/2018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56D64-116D-4420-86D4-28DDBAF9557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56792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CF236A9-C224-4A1A-BFDA-0277FBB7589C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en-US" dirty="0" smtClean="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1100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7231" y="4714168"/>
            <a:ext cx="5334627" cy="446849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03/09/2018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83584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03/09/2018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28508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03/09/2018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7994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03/09/2018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10346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03/09/2018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8702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03/09/2018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1240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03/09/2018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9842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03/09/2018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58271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03/09/2018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07169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03/09/2018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096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03/09/2018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29186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C591C-8C9A-434D-A15C-75FF0A6C575B}" type="datetimeFigureOut">
              <a:rPr lang="en-IE" smtClean="0"/>
              <a:t>03/09/2018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32540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5079915"/>
            <a:ext cx="4200467" cy="12294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4864"/>
            <a:ext cx="7772400" cy="1470025"/>
          </a:xfrm>
        </p:spPr>
        <p:txBody>
          <a:bodyPr/>
          <a:lstStyle/>
          <a:p>
            <a:r>
              <a:rPr lang="en-IE" b="1" dirty="0"/>
              <a:t>NWWAC </a:t>
            </a:r>
            <a:r>
              <a:rPr lang="en-IE" b="1" dirty="0" smtClean="0"/>
              <a:t>Executive Committee</a:t>
            </a:r>
            <a:endParaRPr lang="en-IE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1008"/>
            <a:ext cx="6400800" cy="1752600"/>
          </a:xfrm>
        </p:spPr>
        <p:txBody>
          <a:bodyPr>
            <a:normAutofit/>
          </a:bodyPr>
          <a:lstStyle/>
          <a:p>
            <a:endParaRPr lang="en-IE" sz="2400" dirty="0" smtClean="0"/>
          </a:p>
          <a:p>
            <a:pPr algn="l"/>
            <a:endParaRPr lang="en-IE" sz="2400" dirty="0" smtClean="0"/>
          </a:p>
          <a:p>
            <a:pPr algn="l"/>
            <a:endParaRPr lang="en-IE" sz="2400" dirty="0" smtClean="0"/>
          </a:p>
          <a:p>
            <a:pPr algn="l"/>
            <a:r>
              <a:rPr lang="en-IE" sz="2400" dirty="0" smtClean="0"/>
              <a:t>Dublin, 13 September 2018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104982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b="1" dirty="0" smtClean="0">
                <a:solidFill>
                  <a:prstClr val="black"/>
                </a:solidFill>
              </a:rPr>
              <a:t>7. </a:t>
            </a:r>
            <a:r>
              <a:rPr lang="en-IE" b="1" dirty="0" smtClean="0">
                <a:solidFill>
                  <a:prstClr val="black"/>
                </a:solidFill>
              </a:rPr>
              <a:t>Information points</a:t>
            </a:r>
            <a:endParaRPr lang="en-IE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1389026"/>
            <a:ext cx="8686800" cy="51125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LcParenR"/>
            </a:pPr>
            <a:r>
              <a:rPr lang="en-IE" sz="2400" dirty="0" smtClean="0"/>
              <a:t>Focus Group process </a:t>
            </a:r>
          </a:p>
          <a:p>
            <a:pPr marL="1314450" lvl="2" indent="-514350">
              <a:buFont typeface="+mj-lt"/>
              <a:buAutoNum type="romanLcPeriod"/>
            </a:pPr>
            <a:r>
              <a:rPr lang="en-IE" sz="2000" dirty="0" smtClean="0"/>
              <a:t>Sea </a:t>
            </a:r>
            <a:r>
              <a:rPr lang="en-IE" sz="2000" smtClean="0"/>
              <a:t>bass (Mathieu </a:t>
            </a:r>
            <a:r>
              <a:rPr lang="en-IE" sz="2000" dirty="0" err="1" smtClean="0"/>
              <a:t>Vimard</a:t>
            </a:r>
            <a:r>
              <a:rPr lang="en-IE" sz="2000" dirty="0" smtClean="0"/>
              <a:t>)</a:t>
            </a:r>
          </a:p>
          <a:p>
            <a:pPr marL="1314450" lvl="2" indent="-514350">
              <a:buFont typeface="+mj-lt"/>
              <a:buAutoNum type="romanLcPeriod"/>
            </a:pPr>
            <a:r>
              <a:rPr lang="en-IE" sz="2000" dirty="0" smtClean="0"/>
              <a:t>Control and Compliance (Secretariat)</a:t>
            </a:r>
          </a:p>
          <a:p>
            <a:pPr marL="1314450" lvl="2" indent="-514350">
              <a:buFont typeface="+mj-lt"/>
              <a:buAutoNum type="romanLcPeriod"/>
            </a:pPr>
            <a:r>
              <a:rPr lang="en-IE" sz="2000" dirty="0" smtClean="0"/>
              <a:t>Landing Obligation (Emiel Brouckaert)</a:t>
            </a:r>
          </a:p>
          <a:p>
            <a:pPr marL="1314450" lvl="2" indent="-514350">
              <a:buFont typeface="+mj-lt"/>
              <a:buAutoNum type="romanLcPeriod"/>
            </a:pPr>
            <a:r>
              <a:rPr lang="en-IE" sz="2000" dirty="0" smtClean="0"/>
              <a:t>Brown Crab (Norah Parke)</a:t>
            </a:r>
          </a:p>
          <a:p>
            <a:pPr marL="800100" lvl="2" indent="0">
              <a:buNone/>
            </a:pPr>
            <a:endParaRPr lang="en-IE" sz="2000" dirty="0" smtClean="0"/>
          </a:p>
          <a:p>
            <a:pPr marL="514350" indent="-514350">
              <a:buFont typeface="+mj-lt"/>
              <a:buAutoNum type="alphaLcParenR"/>
            </a:pPr>
            <a:r>
              <a:rPr lang="en-IE" sz="2400" dirty="0" smtClean="0"/>
              <a:t>Update on Rules of Procedure / Board of Directors </a:t>
            </a:r>
          </a:p>
        </p:txBody>
      </p:sp>
    </p:spTree>
    <p:extLst>
      <p:ext uri="{BB962C8B-B14F-4D97-AF65-F5344CB8AC3E}">
        <p14:creationId xmlns:p14="http://schemas.microsoft.com/office/powerpoint/2010/main" val="82005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b="1" dirty="0" smtClean="0">
                <a:solidFill>
                  <a:prstClr val="black"/>
                </a:solidFill>
              </a:rPr>
              <a:t>5. Summary of Action Points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</p:spTree>
    <p:extLst>
      <p:ext uri="{BB962C8B-B14F-4D97-AF65-F5344CB8AC3E}">
        <p14:creationId xmlns:p14="http://schemas.microsoft.com/office/powerpoint/2010/main" val="334224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2" y="1605136"/>
            <a:ext cx="7623175" cy="3048000"/>
          </a:xfrm>
        </p:spPr>
        <p:txBody>
          <a:bodyPr>
            <a:normAutofit fontScale="90000"/>
          </a:bodyPr>
          <a:lstStyle/>
          <a:p>
            <a:pPr algn="l"/>
            <a:r>
              <a:rPr lang="en-IE" altLang="en-US" sz="48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n-IE" altLang="en-US" sz="48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n-IE" altLang="en-US" sz="48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n-IE" altLang="en-US" sz="48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n-IE" altLang="en-US" sz="4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en-IE" altLang="en-US" sz="4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r>
              <a:rPr lang="en-IE" altLang="en-US" sz="4000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Thank you</a:t>
            </a:r>
            <a:br>
              <a:rPr lang="en-IE" altLang="en-US" sz="4000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endParaRPr lang="en-US" altLang="en-US" sz="40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7" y="5079916"/>
            <a:ext cx="4200467" cy="1229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57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9026"/>
            <a:ext cx="8686800" cy="511256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/>
              <a:t>Secretariat to look into video conferencing facilities to attend the NWW Technical Group meeting on 11th </a:t>
            </a:r>
            <a:r>
              <a:rPr lang="en-US" sz="2400" dirty="0" smtClean="0"/>
              <a:t>July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A Focus Group on the Landing Obligation will be organized on 19th </a:t>
            </a:r>
            <a:r>
              <a:rPr lang="en-US" sz="2400" dirty="0" smtClean="0"/>
              <a:t>January</a:t>
            </a:r>
            <a:endParaRPr lang="en-IE" sz="2400" dirty="0">
              <a:solidFill>
                <a:srgbClr val="00B05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Secretariat to set up web-based facilities to join the FG LO meeting remotely and prepare the appropriate background documents for discussion</a:t>
            </a:r>
            <a:r>
              <a:rPr lang="en-US" sz="24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A follow-up meeting of the FG LO should be </a:t>
            </a:r>
            <a:r>
              <a:rPr lang="en-US" sz="2400" dirty="0" err="1"/>
              <a:t>organised</a:t>
            </a:r>
            <a:r>
              <a:rPr lang="en-US" sz="2400" dirty="0"/>
              <a:t> in September</a:t>
            </a:r>
            <a:r>
              <a:rPr lang="en-US" sz="24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The Secretariat to draft advice on the Fishing Opportunities for 2019. ExCom will approve the draft advice after further input from the Working Groups is collated by mid-September </a:t>
            </a:r>
            <a:endParaRPr lang="en-IE" sz="2400" dirty="0">
              <a:solidFill>
                <a:srgbClr val="00B05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b="1" dirty="0">
                <a:solidFill>
                  <a:prstClr val="black"/>
                </a:solidFill>
              </a:rPr>
              <a:t>1. </a:t>
            </a:r>
            <a:r>
              <a:rPr lang="en-IE" b="1">
                <a:solidFill>
                  <a:prstClr val="black"/>
                </a:solidFill>
              </a:rPr>
              <a:t>Action </a:t>
            </a:r>
            <a:r>
              <a:rPr lang="en-IE" b="1" smtClean="0">
                <a:solidFill>
                  <a:prstClr val="black"/>
                </a:solidFill>
              </a:rPr>
              <a:t>points</a:t>
            </a:r>
            <a:endParaRPr lang="en-IE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</p:spTree>
    <p:extLst>
      <p:ext uri="{BB962C8B-B14F-4D97-AF65-F5344CB8AC3E}">
        <p14:creationId xmlns:p14="http://schemas.microsoft.com/office/powerpoint/2010/main" val="244608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b="1" dirty="0">
                <a:solidFill>
                  <a:prstClr val="black"/>
                </a:solidFill>
              </a:rPr>
              <a:t>1. </a:t>
            </a:r>
            <a:r>
              <a:rPr lang="en-IE" b="1">
                <a:solidFill>
                  <a:prstClr val="black"/>
                </a:solidFill>
              </a:rPr>
              <a:t>Action </a:t>
            </a:r>
            <a:r>
              <a:rPr lang="en-IE" b="1" smtClean="0">
                <a:solidFill>
                  <a:prstClr val="black"/>
                </a:solidFill>
              </a:rPr>
              <a:t>points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9026"/>
            <a:ext cx="8686800" cy="511256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 startAt="6"/>
            </a:pPr>
            <a:r>
              <a:rPr lang="en-US" sz="2400" dirty="0"/>
              <a:t>The Secretariat to contact the SWWAC for information on their plans for advice on </a:t>
            </a:r>
            <a:r>
              <a:rPr lang="en-US" sz="2400" dirty="0" smtClean="0"/>
              <a:t>WWMAP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sz="2400" dirty="0"/>
              <a:t>Members are invited to send their comments and suggestions for AC advice on the WWMAP to the </a:t>
            </a:r>
            <a:r>
              <a:rPr lang="en-US" sz="2400" dirty="0" smtClean="0"/>
              <a:t>Secretariat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IE" sz="2400" dirty="0"/>
              <a:t>A Focus Group on Control and Compliance will be organized to draft advice on the EC proposal for the Revision of the Control Regulation early </a:t>
            </a:r>
            <a:r>
              <a:rPr lang="en-IE" sz="2400" dirty="0" smtClean="0"/>
              <a:t>October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sz="2400" dirty="0"/>
              <a:t>The Secretariat to draft advice on the EMFF proposal for the Advisory Councils and contact the other Secretariats to verify if a joint position could be submitted</a:t>
            </a:r>
            <a:r>
              <a:rPr lang="en-US" sz="2400" dirty="0" smtClean="0"/>
              <a:t>.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sz="2400" dirty="0"/>
              <a:t>The Secretariat to contact the NSAC to organize a joint meeting on seabass, if approved by the </a:t>
            </a:r>
            <a:r>
              <a:rPr lang="en-US" sz="2400" dirty="0" smtClean="0"/>
              <a:t>NSAC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</p:spTree>
    <p:extLst>
      <p:ext uri="{BB962C8B-B14F-4D97-AF65-F5344CB8AC3E}">
        <p14:creationId xmlns:p14="http://schemas.microsoft.com/office/powerpoint/2010/main" val="148220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b="1" dirty="0">
                <a:solidFill>
                  <a:prstClr val="black"/>
                </a:solidFill>
              </a:rPr>
              <a:t>1. </a:t>
            </a:r>
            <a:r>
              <a:rPr lang="en-IE" b="1">
                <a:solidFill>
                  <a:prstClr val="black"/>
                </a:solidFill>
              </a:rPr>
              <a:t>Action </a:t>
            </a:r>
            <a:r>
              <a:rPr lang="en-IE" b="1" smtClean="0">
                <a:solidFill>
                  <a:prstClr val="black"/>
                </a:solidFill>
              </a:rPr>
              <a:t>points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7151"/>
            <a:ext cx="8686800" cy="511256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 startAt="11"/>
            </a:pPr>
            <a:r>
              <a:rPr lang="en-US" sz="2400" dirty="0"/>
              <a:t>Request an extension of the deadline to the COM for the advice on seabass</a:t>
            </a:r>
            <a:endParaRPr lang="en-IE" sz="2400" dirty="0"/>
          </a:p>
          <a:p>
            <a:pPr marL="457200" indent="-457200">
              <a:buFont typeface="+mj-lt"/>
              <a:buAutoNum type="arabicPeriod" startAt="12"/>
            </a:pPr>
            <a:r>
              <a:rPr lang="en-US" sz="2400" dirty="0"/>
              <a:t>The Secretariat to inform the COM on the procedure taken on the consultation on the </a:t>
            </a:r>
            <a:r>
              <a:rPr lang="en-IE" sz="2400" dirty="0"/>
              <a:t>of the entry-exit fleet </a:t>
            </a:r>
            <a:r>
              <a:rPr lang="en-IE" sz="2400" dirty="0" smtClean="0"/>
              <a:t>scheme</a:t>
            </a:r>
          </a:p>
          <a:p>
            <a:pPr marL="457200" indent="-457200">
              <a:buFont typeface="+mj-lt"/>
              <a:buAutoNum type="arabicPeriod" startAt="12"/>
            </a:pPr>
            <a:r>
              <a:rPr lang="en-US" sz="2400" dirty="0"/>
              <a:t>Members are invited to send their comments and suggestions for AC advice on eel management to the Secretariat. A response to the EC will be drafted by the Secretariat depending on the input.</a:t>
            </a:r>
            <a:endParaRPr lang="en-IE" sz="2400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</p:spTree>
    <p:extLst>
      <p:ext uri="{BB962C8B-B14F-4D97-AF65-F5344CB8AC3E}">
        <p14:creationId xmlns:p14="http://schemas.microsoft.com/office/powerpoint/2010/main" val="405728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b="1" dirty="0" smtClean="0">
                <a:solidFill>
                  <a:prstClr val="black"/>
                </a:solidFill>
              </a:rPr>
              <a:t>2. </a:t>
            </a:r>
            <a:r>
              <a:rPr lang="en-IE" b="1" dirty="0" smtClean="0">
                <a:solidFill>
                  <a:prstClr val="black"/>
                </a:solidFill>
              </a:rPr>
              <a:t>Work plan for Year 14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672208"/>
            <a:ext cx="8435280" cy="4853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endParaRPr lang="en-IE" sz="2200" b="1" dirty="0"/>
          </a:p>
        </p:txBody>
      </p:sp>
    </p:spTree>
    <p:extLst>
      <p:ext uri="{BB962C8B-B14F-4D97-AF65-F5344CB8AC3E}">
        <p14:creationId xmlns:p14="http://schemas.microsoft.com/office/powerpoint/2010/main" val="111461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397570"/>
          </a:xfrm>
        </p:spPr>
        <p:txBody>
          <a:bodyPr>
            <a:normAutofit/>
          </a:bodyPr>
          <a:lstStyle/>
          <a:p>
            <a:pPr algn="l"/>
            <a:r>
              <a:rPr lang="en-IE" b="1" dirty="0" smtClean="0">
                <a:solidFill>
                  <a:prstClr val="black"/>
                </a:solidFill>
              </a:rPr>
              <a:t>3. </a:t>
            </a:r>
            <a:r>
              <a:rPr lang="en-IE" b="1" dirty="0" smtClean="0">
                <a:solidFill>
                  <a:prstClr val="black"/>
                </a:solidFill>
              </a:rPr>
              <a:t>Advice drafting procedures and process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672208"/>
            <a:ext cx="8435280" cy="4853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endParaRPr lang="en-IE" sz="2200" b="1" dirty="0"/>
          </a:p>
        </p:txBody>
      </p:sp>
    </p:spTree>
    <p:extLst>
      <p:ext uri="{BB962C8B-B14F-4D97-AF65-F5344CB8AC3E}">
        <p14:creationId xmlns:p14="http://schemas.microsoft.com/office/powerpoint/2010/main" val="223185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397570"/>
          </a:xfrm>
        </p:spPr>
        <p:txBody>
          <a:bodyPr>
            <a:normAutofit/>
          </a:bodyPr>
          <a:lstStyle/>
          <a:p>
            <a:pPr marL="534988" indent="-534988" algn="l">
              <a:tabLst>
                <a:tab pos="534988" algn="l"/>
              </a:tabLst>
            </a:pPr>
            <a:r>
              <a:rPr lang="en-IE" b="1" dirty="0">
                <a:solidFill>
                  <a:prstClr val="black"/>
                </a:solidFill>
              </a:rPr>
              <a:t>4</a:t>
            </a:r>
            <a:r>
              <a:rPr lang="en-IE" b="1" dirty="0" smtClean="0">
                <a:solidFill>
                  <a:prstClr val="black"/>
                </a:solidFill>
              </a:rPr>
              <a:t>. </a:t>
            </a:r>
            <a:r>
              <a:rPr lang="en-IE" b="1" dirty="0">
                <a:solidFill>
                  <a:prstClr val="black"/>
                </a:solidFill>
              </a:rPr>
              <a:t>EC proposal on the </a:t>
            </a:r>
            <a:r>
              <a:rPr lang="en-IE" b="1" dirty="0" smtClean="0">
                <a:solidFill>
                  <a:prstClr val="black"/>
                </a:solidFill>
              </a:rPr>
              <a:t>Fisheries Control Regulation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672208"/>
            <a:ext cx="8435280" cy="4853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endParaRPr lang="en-IE" sz="2200" b="1" dirty="0"/>
          </a:p>
        </p:txBody>
      </p:sp>
    </p:spTree>
    <p:extLst>
      <p:ext uri="{BB962C8B-B14F-4D97-AF65-F5344CB8AC3E}">
        <p14:creationId xmlns:p14="http://schemas.microsoft.com/office/powerpoint/2010/main" val="351767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pPr marL="534988" indent="-534988" algn="l"/>
            <a:r>
              <a:rPr lang="en-IE" b="1" dirty="0" smtClean="0">
                <a:solidFill>
                  <a:prstClr val="black"/>
                </a:solidFill>
              </a:rPr>
              <a:t>5. </a:t>
            </a:r>
            <a:r>
              <a:rPr lang="en-IE" b="1" dirty="0" smtClean="0">
                <a:solidFill>
                  <a:prstClr val="black"/>
                </a:solidFill>
              </a:rPr>
              <a:t>Functioning of Advisory Councils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672208"/>
            <a:ext cx="8435280" cy="4853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endParaRPr lang="en-IE" sz="2200" b="1" dirty="0"/>
          </a:p>
        </p:txBody>
      </p:sp>
    </p:spTree>
    <p:extLst>
      <p:ext uri="{BB962C8B-B14F-4D97-AF65-F5344CB8AC3E}">
        <p14:creationId xmlns:p14="http://schemas.microsoft.com/office/powerpoint/2010/main" val="25123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b="1" dirty="0">
                <a:solidFill>
                  <a:prstClr val="black"/>
                </a:solidFill>
              </a:rPr>
              <a:t>6</a:t>
            </a:r>
            <a:r>
              <a:rPr lang="en-IE" b="1" dirty="0" smtClean="0">
                <a:solidFill>
                  <a:prstClr val="black"/>
                </a:solidFill>
              </a:rPr>
              <a:t>. </a:t>
            </a:r>
            <a:r>
              <a:rPr lang="en-IE" b="1" dirty="0" smtClean="0">
                <a:solidFill>
                  <a:prstClr val="black"/>
                </a:solidFill>
              </a:rPr>
              <a:t>Approval of Advise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389026"/>
            <a:ext cx="8686800" cy="51125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IE" sz="2400" dirty="0" smtClean="0"/>
              <a:t>WW MAP </a:t>
            </a:r>
          </a:p>
          <a:p>
            <a:pPr marL="514350" indent="-514350">
              <a:buFont typeface="+mj-lt"/>
              <a:buAutoNum type="arabicPeriod"/>
            </a:pPr>
            <a:r>
              <a:rPr lang="en-IE" sz="2400" dirty="0" smtClean="0"/>
              <a:t>COM request on eel management measures for 2019</a:t>
            </a:r>
            <a:endParaRPr lang="en-IE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IE" sz="2400" dirty="0"/>
              <a:t>COM request on </a:t>
            </a:r>
            <a:r>
              <a:rPr lang="en-IE" sz="2400" dirty="0" smtClean="0"/>
              <a:t>seabass management </a:t>
            </a:r>
            <a:r>
              <a:rPr lang="en-IE" sz="2400" dirty="0"/>
              <a:t>measures for 2019</a:t>
            </a:r>
          </a:p>
          <a:p>
            <a:pPr marL="514350" indent="-514350">
              <a:buFont typeface="+mj-lt"/>
              <a:buAutoNum type="arabicPeriod"/>
            </a:pPr>
            <a:r>
              <a:rPr lang="en-IE" sz="2400" dirty="0" smtClean="0"/>
              <a:t>Fishing Opportunities for 2019</a:t>
            </a:r>
            <a:endParaRPr lang="en-IE" sz="2400" dirty="0" smtClean="0"/>
          </a:p>
        </p:txBody>
      </p:sp>
    </p:spTree>
    <p:extLst>
      <p:ext uri="{BB962C8B-B14F-4D97-AF65-F5344CB8AC3E}">
        <p14:creationId xmlns:p14="http://schemas.microsoft.com/office/powerpoint/2010/main" val="6043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1436</TotalTime>
  <Words>392</Words>
  <Application>Microsoft Office PowerPoint</Application>
  <PresentationFormat>On-screen Show (4:3)</PresentationFormat>
  <Paragraphs>42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NWWAC Executive Committee</vt:lpstr>
      <vt:lpstr>1. Action points</vt:lpstr>
      <vt:lpstr>1. Action points</vt:lpstr>
      <vt:lpstr>1. Action points</vt:lpstr>
      <vt:lpstr>2. Work plan for Year 14</vt:lpstr>
      <vt:lpstr>3. Advice drafting procedures and process</vt:lpstr>
      <vt:lpstr>4. EC proposal on the Fisheries Control Regulation </vt:lpstr>
      <vt:lpstr>5. Functioning of Advisory Councils </vt:lpstr>
      <vt:lpstr>6. Approval of Advise</vt:lpstr>
      <vt:lpstr>7. Information points</vt:lpstr>
      <vt:lpstr>5. Summary of Action Points</vt:lpstr>
      <vt:lpstr>   Thank you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NWWAC ACTION POINTS</dc:title>
  <dc:creator>Schoute, Barbara</dc:creator>
  <cp:lastModifiedBy>Vandamme, Sara</cp:lastModifiedBy>
  <cp:revision>50</cp:revision>
  <cp:lastPrinted>2015-09-15T10:48:00Z</cp:lastPrinted>
  <dcterms:created xsi:type="dcterms:W3CDTF">2015-09-07T16:44:37Z</dcterms:created>
  <dcterms:modified xsi:type="dcterms:W3CDTF">2018-09-03T16:16:46Z</dcterms:modified>
</cp:coreProperties>
</file>